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udio/x-wav" Extension="wav"/>
  <Default ContentType="image/vnd.ms-photo" Extension="wdp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handoutMaster+xml" PartName="/ppt/handoutMasters/handout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ms-powerpoint.revisioninfo+xml" PartName="/ppt/revisionInfo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3" r:id="rId2"/>
  </p:sldMasterIdLst>
  <p:handoutMasterIdLst>
    <p:handoutMasterId r:id="rId36"/>
  </p:handoutMasterIdLst>
  <p:sldIdLst>
    <p:sldId id="259" r:id="rId3"/>
    <p:sldId id="257" r:id="rId4"/>
    <p:sldId id="258" r:id="rId5"/>
    <p:sldId id="260" r:id="rId6"/>
    <p:sldId id="288" r:id="rId7"/>
    <p:sldId id="282" r:id="rId8"/>
    <p:sldId id="284" r:id="rId9"/>
    <p:sldId id="301" r:id="rId10"/>
    <p:sldId id="302" r:id="rId11"/>
    <p:sldId id="286" r:id="rId12"/>
    <p:sldId id="289" r:id="rId13"/>
    <p:sldId id="304" r:id="rId14"/>
    <p:sldId id="298" r:id="rId15"/>
    <p:sldId id="300" r:id="rId16"/>
    <p:sldId id="275" r:id="rId17"/>
    <p:sldId id="294" r:id="rId18"/>
    <p:sldId id="279" r:id="rId19"/>
    <p:sldId id="280" r:id="rId20"/>
    <p:sldId id="262" r:id="rId21"/>
    <p:sldId id="265" r:id="rId22"/>
    <p:sldId id="264" r:id="rId23"/>
    <p:sldId id="268" r:id="rId24"/>
    <p:sldId id="269" r:id="rId25"/>
    <p:sldId id="271" r:id="rId26"/>
    <p:sldId id="266" r:id="rId27"/>
    <p:sldId id="267" r:id="rId28"/>
    <p:sldId id="306" r:id="rId29"/>
    <p:sldId id="290" r:id="rId30"/>
    <p:sldId id="291" r:id="rId31"/>
    <p:sldId id="292" r:id="rId32"/>
    <p:sldId id="295" r:id="rId33"/>
    <p:sldId id="293" r:id="rId34"/>
    <p:sldId id="29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wdhury, Prithwijit" initials="CP" lastIdx="1" clrIdx="0">
    <p:extLst>
      <p:ext uri="{19B8F6BF-5375-455C-9EA6-DF929625EA0E}">
        <p15:presenceInfo xmlns:p15="http://schemas.microsoft.com/office/powerpoint/2012/main" userId="S::pchowdhury6@gatech.edu::52f24a1d-67fe-47cf-8cd4-45aadfdb6e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7437"/>
    <a:srgbClr val="A7934B"/>
    <a:srgbClr val="00305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54D321-F569-870E-EF0D-676C5278E85B}" v="293" dt="2022-04-18T18:40:00.333"/>
    <p1510:client id="{3C333E7B-A5BB-D85B-1020-B6E2BF64DD72}" v="22" dt="2022-04-18T18:11:38.830"/>
    <p1510:client id="{5CCACB0C-E9CC-E847-B6A0-41523AF82076}" v="1129" dt="2022-04-19T02:01:09.331"/>
    <p1510:client id="{600CC121-BC5F-4370-A601-DD1124C888B5}" v="1134" dt="2022-04-19T01:59:55.391"/>
    <p1510:client id="{83864184-74F5-247B-0111-ADE72A30C35B}" v="20" dt="2022-04-18T16:57:15.148"/>
    <p1510:client id="{ACB2C1E3-26C5-AA09-9B1B-9E5163D59D61}" v="915" dt="2022-04-18T19:37:35.590"/>
    <p1510:client id="{C184E9B9-19E6-F66D-B159-29104072868E}" v="7" dt="2022-04-18T18:41:25.915"/>
    <p1510:client id="{C1D074F9-86CC-429C-A336-693916F08D13}" v="66" dt="2022-04-18T17:04:02.545"/>
    <p1510:client id="{D06682FE-50AC-E1B5-BA72-49BFB6D3BDE5}" v="1" dt="2022-04-18T18:38:14.901"/>
    <p1510:client id="{E72D570F-C087-40E5-AEA7-AEECCFEDCE1A}" v="1795" dt="2022-04-19T01:28:57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>
        <p:guide orient="horz" pos="773"/>
        <p:guide pos="2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441135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441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microsoft.com/office/2007/relationships/media" Target="../media/media2.wav"/><Relationship Id="rId7" Type="http://schemas.microsoft.com/office/2007/relationships/media" Target="../media/media6.wav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microsoft.com/office/2007/relationships/media" Target="../media/media5.wav"/><Relationship Id="rId5" Type="http://schemas.microsoft.com/office/2007/relationships/media" Target="../media/media4.wav"/><Relationship Id="rId4" Type="http://schemas.microsoft.com/office/2007/relationships/media" Target="../media/media3.wav"/><Relationship Id="rId9" Type="http://schemas.openxmlformats.org/officeDocument/2006/relationships/image" Target="../media/image14.png"/></Relationships>
</file>

<file path=ppt/slides/_rels/slide13.xml.rels><?xml version="1.0" encoding="UTF-8" standalone="yes" ?><Relationships xmlns="http://schemas.openxmlformats.org/package/2006/relationships"><Relationship Id="rId3" Target="../media/image16.png" Type="http://schemas.openxmlformats.org/officeDocument/2006/relationships/image"/><Relationship Id="rId2" Target="../media/image15.png" Type="http://schemas.openxmlformats.org/officeDocument/2006/relationships/image"/><Relationship Id="rId1" Target="../slideLayouts/slideLayout5.xml" Type="http://schemas.openxmlformats.org/officeDocument/2006/relationships/slideLayout"/><Relationship Id="rId6" Target="../media/image19.jpeg" Type="http://schemas.openxmlformats.org/officeDocument/2006/relationships/image"/><Relationship Id="rId5" Target="../media/image18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4.xml.rels><?xml version="1.0" encoding="UTF-8" standalone="yes" ?><Relationships xmlns="http://schemas.openxmlformats.org/package/2006/relationships"><Relationship Id="rId3" Target="../media/image21.jpeg" Type="http://schemas.openxmlformats.org/officeDocument/2006/relationships/image"/><Relationship Id="rId2" Target="../media/image20.jpeg" Type="http://schemas.openxmlformats.org/officeDocument/2006/relationships/image"/><Relationship Id="rId1" Target="../slideLayouts/slideLayout5.xml" Type="http://schemas.openxmlformats.org/officeDocument/2006/relationships/slideLayout"/><Relationship Id="rId5" Target="../media/image23.pn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Gauri-Prajapati/Speech_Enhancement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slideLayout" Target="../slideLayouts/slideLayout5.xml"/><Relationship Id="rId3" Type="http://schemas.microsoft.com/office/2007/relationships/media" Target="../media/media5.wav"/><Relationship Id="rId7" Type="http://schemas.microsoft.com/office/2007/relationships/media" Target="../media/media8.wav"/><Relationship Id="rId12" Type="http://schemas.openxmlformats.org/officeDocument/2006/relationships/audio" Target="../media/media10.wav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audio" Target="../media/media7.wav"/><Relationship Id="rId11" Type="http://schemas.microsoft.com/office/2007/relationships/media" Target="../media/media10.wav"/><Relationship Id="rId5" Type="http://schemas.microsoft.com/office/2007/relationships/media" Target="../media/media7.wav"/><Relationship Id="rId10" Type="http://schemas.openxmlformats.org/officeDocument/2006/relationships/audio" Target="../media/media9.wav"/><Relationship Id="rId4" Type="http://schemas.openxmlformats.org/officeDocument/2006/relationships/audio" Target="../media/media5.wav"/><Relationship Id="rId9" Type="http://schemas.microsoft.com/office/2007/relationships/media" Target="../media/media9.wav"/><Relationship Id="rId14" Type="http://schemas.openxmlformats.org/officeDocument/2006/relationships/image" Target="../media/image25.png"/></Relationships>
</file>

<file path=ppt/slides/_rels/slide17.xml.rels><?xml version="1.0" encoding="UTF-8" standalone="yes" ?><Relationships xmlns="http://schemas.openxmlformats.org/package/2006/relationships"><Relationship Id="rId3" Target="../media/image27.jpeg" Type="http://schemas.openxmlformats.org/officeDocument/2006/relationships/image"/><Relationship Id="rId2" Target="../media/image26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18.xml.rels><?xml version="1.0" encoding="UTF-8" standalone="yes" ?><Relationships xmlns="http://schemas.openxmlformats.org/package/2006/relationships"><Relationship Id="rId3" Target="../media/image29.jpeg" Type="http://schemas.openxmlformats.org/officeDocument/2006/relationships/image"/><Relationship Id="rId2" Target="../media/image28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 ?><Relationships xmlns="http://schemas.openxmlformats.org/package/2006/relationships"><Relationship Id="rId2" Target="../media/image30.jpeg" Type="http://schemas.openxmlformats.org/officeDocument/2006/relationships/image"/><Relationship Id="rId1" Target="../slideLayouts/slideLayout5.xml" Type="http://schemas.openxmlformats.org/officeDocument/2006/relationships/slideLayout"/></Relationships>
</file>

<file path=ppt/slides/_rels/slide22.xml.rels><?xml version="1.0" encoding="UTF-8" standalone="yes" ?><Relationships xmlns="http://schemas.openxmlformats.org/package/2006/relationships"><Relationship Id="rId2" Target="../media/image30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23.xml.rels><?xml version="1.0" encoding="UTF-8" standalone="yes" ?><Relationships xmlns="http://schemas.openxmlformats.org/package/2006/relationships"><Relationship Id="rId8" Target="../media/image32.png" Type="http://schemas.openxmlformats.org/officeDocument/2006/relationships/image"/><Relationship Id="rId13" Target="../media/image34.png" Type="http://schemas.openxmlformats.org/officeDocument/2006/relationships/image"/><Relationship Id="rId3" Target="../media/media11.wav" Type="http://schemas.microsoft.com/office/2007/relationships/media"/><Relationship Id="rId7" Target="../slideLayouts/slideLayout6.xml" Type="http://schemas.openxmlformats.org/officeDocument/2006/relationships/slideLayout"/><Relationship Id="rId12" Target="../media/hdphoto2.wdp" Type="http://schemas.microsoft.com/office/2007/relationships/hdphoto"/><Relationship Id="rId2" Target="../media/media3.wav" Type="http://schemas.openxmlformats.org/officeDocument/2006/relationships/audio"/><Relationship Id="rId1" Target="../media/media3.wav" Type="http://schemas.microsoft.com/office/2007/relationships/media"/><Relationship Id="rId6" Target="../media/media2.wav" Type="http://schemas.openxmlformats.org/officeDocument/2006/relationships/audio"/><Relationship Id="rId11" Target="../media/image33.png" Type="http://schemas.openxmlformats.org/officeDocument/2006/relationships/image"/><Relationship Id="rId5" Target="../media/media2.wav" Type="http://schemas.microsoft.com/office/2007/relationships/media"/><Relationship Id="rId10" Target="../media/image30.jpeg" Type="http://schemas.openxmlformats.org/officeDocument/2006/relationships/image"/><Relationship Id="rId4" Target="../media/media11.wav" Type="http://schemas.openxmlformats.org/officeDocument/2006/relationships/audio"/><Relationship Id="rId9" Target="../media/hdphoto1.wdp" Type="http://schemas.microsoft.com/office/2007/relationships/hdphoto"/><Relationship Id="rId14" Target="../media/hdphoto3.wdp" Type="http://schemas.microsoft.com/office/2007/relationships/hdphoto"/></Relationships>
</file>

<file path=ppt/slides/_rels/slide24.xml.rels><?xml version="1.0" encoding="UTF-8" standalone="yes" ?><Relationships xmlns="http://schemas.openxmlformats.org/package/2006/relationships"><Relationship Id="rId8" Target="../media/image30.jpeg" Type="http://schemas.openxmlformats.org/officeDocument/2006/relationships/image"/><Relationship Id="rId13" Target="../media/hdphoto6.wdp" Type="http://schemas.microsoft.com/office/2007/relationships/hdphoto"/><Relationship Id="rId3" Target="../media/media5.wav" Type="http://schemas.microsoft.com/office/2007/relationships/media"/><Relationship Id="rId7" Target="../slideLayouts/slideLayout6.xml" Type="http://schemas.openxmlformats.org/officeDocument/2006/relationships/slideLayout"/><Relationship Id="rId12" Target="../media/hdphoto5.wdp" Type="http://schemas.microsoft.com/office/2007/relationships/hdphoto"/><Relationship Id="rId2" Target="../media/media12.wav" Type="http://schemas.openxmlformats.org/officeDocument/2006/relationships/audio"/><Relationship Id="rId1" Target="../media/media12.wav" Type="http://schemas.microsoft.com/office/2007/relationships/media"/><Relationship Id="rId6" Target="../media/media4.wav" Type="http://schemas.openxmlformats.org/officeDocument/2006/relationships/audio"/><Relationship Id="rId11" Target="../media/image36.png" Type="http://schemas.openxmlformats.org/officeDocument/2006/relationships/image"/><Relationship Id="rId5" Target="../media/media4.wav" Type="http://schemas.microsoft.com/office/2007/relationships/media"/><Relationship Id="rId10" Target="../media/hdphoto4.wdp" Type="http://schemas.microsoft.com/office/2007/relationships/hdphoto"/><Relationship Id="rId4" Target="../media/media5.wav" Type="http://schemas.openxmlformats.org/officeDocument/2006/relationships/audio"/><Relationship Id="rId9" Target="../media/image35.png" Type="http://schemas.openxmlformats.org/officeDocument/2006/relationships/image"/></Relationships>
</file>

<file path=ppt/slides/_rels/slide25.xml.rels><?xml version="1.0" encoding="UTF-8" standalone="yes" ?><Relationships xmlns="http://schemas.openxmlformats.org/package/2006/relationships"><Relationship Id="rId3" Target="../media/image38.jpeg" Type="http://schemas.openxmlformats.org/officeDocument/2006/relationships/image"/><Relationship Id="rId2" Target="../media/image37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26.xml.rels><?xml version="1.0" encoding="UTF-8" standalone="yes" ?><Relationships xmlns="http://schemas.openxmlformats.org/package/2006/relationships"><Relationship Id="rId3" Target="../media/image40.jpeg" Type="http://schemas.openxmlformats.org/officeDocument/2006/relationships/image"/><Relationship Id="rId2" Target="../media/image39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 ?><Relationships xmlns="http://schemas.openxmlformats.org/package/2006/relationships"><Relationship Id="rId3" Target="../media/image42.jpeg" Type="http://schemas.openxmlformats.org/officeDocument/2006/relationships/image"/><Relationship Id="rId2" Target="../media/image41.jpeg" Type="http://schemas.openxmlformats.org/officeDocument/2006/relationships/image"/><Relationship Id="rId1" Target="../slideLayouts/slideLayout5.xml" Type="http://schemas.openxmlformats.org/officeDocument/2006/relationships/slideLayout"/></Relationships>
</file>

<file path=ppt/slides/_rels/slide29.xml.rels><?xml version="1.0" encoding="UTF-8" standalone="yes" ?><Relationships xmlns="http://schemas.openxmlformats.org/package/2006/relationships"><Relationship Id="rId3" Target="../media/image43.jpeg" Type="http://schemas.openxmlformats.org/officeDocument/2006/relationships/image"/><Relationship Id="rId2" Target="../media/image41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 ?><Relationships xmlns="http://schemas.openxmlformats.org/package/2006/relationships"><Relationship Id="rId3" Target="../media/image44.jpeg" Type="http://schemas.openxmlformats.org/officeDocument/2006/relationships/image"/><Relationship Id="rId2" Target="../media/image41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31.xml.rels><?xml version="1.0" encoding="UTF-8" standalone="yes" ?><Relationships xmlns="http://schemas.openxmlformats.org/package/2006/relationships"><Relationship Id="rId3" Target="../media/image45.jpeg" Type="http://schemas.openxmlformats.org/officeDocument/2006/relationships/image"/><Relationship Id="rId2" Target="../media/image44.jpeg" Type="http://schemas.openxmlformats.org/officeDocument/2006/relationships/image"/><Relationship Id="rId1" Target="../slideLayouts/slideLayout6.xml" Type="http://schemas.openxmlformats.org/officeDocument/2006/relationships/slideLayout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A722C-0070-47EE-9751-286449C5E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0298" y="486633"/>
            <a:ext cx="7726680" cy="1684868"/>
          </a:xfrm>
        </p:spPr>
        <p:txBody>
          <a:bodyPr>
            <a:normAutofit/>
          </a:bodyPr>
          <a:lstStyle/>
          <a:p>
            <a:r>
              <a:rPr dirty="0" lang="en-US"/>
              <a:t>Comparative Study of Speech Denoising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F06DD-5310-A44E-A7DE-2B005BD6354A}"/>
              </a:ext>
            </a:extLst>
          </p:cNvPr>
          <p:cNvSpPr txBox="1"/>
          <p:nvPr/>
        </p:nvSpPr>
        <p:spPr>
          <a:xfrm>
            <a:off x="1780032" y="2950464"/>
            <a:ext cx="3048000" cy="36576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dirty="0" lang="en-US"/>
              <a:t>Presented by:</a:t>
            </a:r>
          </a:p>
        </p:txBody>
      </p:sp>
      <p:pic>
        <p:nvPicPr>
          <p:cNvPr descr="A person wearing glasses and a tie&#10;&#10;Description automatically generated with medium confidence" id="8" name="Picture 7">
            <a:extLst>
              <a:ext uri="{FF2B5EF4-FFF2-40B4-BE49-F238E27FC236}">
                <a16:creationId xmlns:a16="http://schemas.microsoft.com/office/drawing/2014/main" id="{8D48AB38-07B0-C146-BC1B-1E257AFC5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1"/>
          <a:stretch/>
        </p:blipFill>
        <p:spPr>
          <a:xfrm>
            <a:off x="3837750" y="2474146"/>
            <a:ext cx="1472575" cy="1684156"/>
          </a:xfrm>
          <a:prstGeom prst="rect">
            <a:avLst/>
          </a:prstGeom>
        </p:spPr>
      </p:pic>
      <p:pic>
        <p:nvPicPr>
          <p:cNvPr descr="A picture containing person, wall, indoor, person&#10;&#10;Description automatically generated" id="10" name="Picture 9">
            <a:extLst>
              <a:ext uri="{FF2B5EF4-FFF2-40B4-BE49-F238E27FC236}">
                <a16:creationId xmlns:a16="http://schemas.microsoft.com/office/drawing/2014/main" id="{8B1686C2-6C80-FE40-8CD3-03851DAF3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776" y="2409660"/>
            <a:ext cx="1622534" cy="16225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E0011E-7733-2B42-B338-2F63511F2C94}"/>
              </a:ext>
            </a:extLst>
          </p:cNvPr>
          <p:cNvSpPr txBox="1"/>
          <p:nvPr/>
        </p:nvSpPr>
        <p:spPr>
          <a:xfrm>
            <a:off x="3837750" y="4210009"/>
            <a:ext cx="1467068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b="1" dirty="0" err="1" lang="en-US"/>
              <a:t>Aanish</a:t>
            </a:r>
            <a:r>
              <a:rPr b="1" dirty="0" lang="en-US"/>
              <a:t> Nair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8C6F1B-429C-C94F-B581-06E13A034B7A}"/>
              </a:ext>
            </a:extLst>
          </p:cNvPr>
          <p:cNvSpPr txBox="1"/>
          <p:nvPr/>
        </p:nvSpPr>
        <p:spPr>
          <a:xfrm>
            <a:off x="6353638" y="4088966"/>
            <a:ext cx="2492990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b="1" dirty="0" err="1" lang="en-US"/>
              <a:t>Prithwijit</a:t>
            </a:r>
            <a:r>
              <a:rPr b="1" dirty="0" lang="en-US"/>
              <a:t> Chowdhury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35F95-8998-3643-B0DD-A423067F5138}"/>
              </a:ext>
            </a:extLst>
          </p:cNvPr>
          <p:cNvSpPr txBox="1"/>
          <p:nvPr/>
        </p:nvSpPr>
        <p:spPr>
          <a:xfrm>
            <a:off x="1900237" y="6357937"/>
            <a:ext cx="184768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b="1" dirty="0" err="1" lang="en-US"/>
              <a:t>Ningyuan</a:t>
            </a:r>
            <a:r>
              <a:rPr b="1" dirty="0" lang="en-US"/>
              <a:t> Yang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E88C1-04C5-AD46-9114-9303DC7D05EA}"/>
              </a:ext>
            </a:extLst>
          </p:cNvPr>
          <p:cNvSpPr txBox="1"/>
          <p:nvPr/>
        </p:nvSpPr>
        <p:spPr>
          <a:xfrm>
            <a:off x="5061954" y="6357937"/>
            <a:ext cx="1646605" cy="369332"/>
          </a:xfrm>
          <a:prstGeom prst="rect">
            <a:avLst/>
          </a:prstGeom>
          <a:noFill/>
        </p:spPr>
        <p:txBody>
          <a:bodyPr rtlCol="0" wrap="none">
            <a:spAutoFit/>
          </a:bodyPr>
          <a:lstStyle/>
          <a:p>
            <a:r>
              <a:rPr b="1" dirty="0" err="1" lang="en-US"/>
              <a:t>Sumedh</a:t>
            </a:r>
            <a:r>
              <a:rPr b="1" dirty="0" lang="en-US"/>
              <a:t> Ravi</a:t>
            </a:r>
          </a:p>
        </p:txBody>
      </p:sp>
      <p:pic>
        <p:nvPicPr>
          <p:cNvPr descr="A picture containing person, necktie, clothing, young&#10;&#10;Description automatically generated" id="20" name="Picture 19">
            <a:extLst>
              <a:ext uri="{FF2B5EF4-FFF2-40B4-BE49-F238E27FC236}">
                <a16:creationId xmlns:a16="http://schemas.microsoft.com/office/drawing/2014/main" id="{25C91083-D154-2D4A-8BE2-A30642546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812" y="4735403"/>
            <a:ext cx="1622534" cy="16225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F4C26E7-428E-4397-AE98-5B43D8BFFA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18176" y="4574212"/>
            <a:ext cx="1338600" cy="17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0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7CBBC9-D545-4C4E-A6D4-8C5C4C3A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73" y="1938993"/>
            <a:ext cx="5767085" cy="4067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0B7E8C-D3B3-4F84-B0CD-F552FD180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3" y="1938993"/>
            <a:ext cx="6288308" cy="3666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01B5F-0BC5-8641-888D-7F44EB8AE55C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Spectral Subtraction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A1EE70-487D-804E-A2E3-55DC29A8BB9F}"/>
              </a:ext>
            </a:extLst>
          </p:cNvPr>
          <p:cNvCxnSpPr/>
          <p:nvPr/>
        </p:nvCxnSpPr>
        <p:spPr>
          <a:xfrm>
            <a:off x="167716" y="3453319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BF0606-850C-C64B-866B-D76EC884BD60}"/>
              </a:ext>
            </a:extLst>
          </p:cNvPr>
          <p:cNvCxnSpPr/>
          <p:nvPr/>
        </p:nvCxnSpPr>
        <p:spPr>
          <a:xfrm>
            <a:off x="167717" y="4220183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2D402F-D61B-2C45-B9B1-2C35C0D7B4A4}"/>
              </a:ext>
            </a:extLst>
          </p:cNvPr>
          <p:cNvCxnSpPr/>
          <p:nvPr/>
        </p:nvCxnSpPr>
        <p:spPr>
          <a:xfrm>
            <a:off x="192921" y="5060373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CD64C8D-DB61-2F42-82A6-6AC46671F6E3}"/>
              </a:ext>
            </a:extLst>
          </p:cNvPr>
          <p:cNvSpPr/>
          <p:nvPr/>
        </p:nvSpPr>
        <p:spPr>
          <a:xfrm>
            <a:off x="2207524" y="2618508"/>
            <a:ext cx="710109" cy="253714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E9D41-EF50-A144-9BEB-B1B8E38BCB68}"/>
              </a:ext>
            </a:extLst>
          </p:cNvPr>
          <p:cNvSpPr/>
          <p:nvPr/>
        </p:nvSpPr>
        <p:spPr>
          <a:xfrm>
            <a:off x="2954675" y="2618509"/>
            <a:ext cx="718846" cy="25371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AF10AC-744C-944B-95B4-ECD69B5AF623}"/>
              </a:ext>
            </a:extLst>
          </p:cNvPr>
          <p:cNvSpPr/>
          <p:nvPr/>
        </p:nvSpPr>
        <p:spPr>
          <a:xfrm>
            <a:off x="3659263" y="2618509"/>
            <a:ext cx="786263" cy="25371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A2455-C997-5847-A660-444644718A21}"/>
              </a:ext>
            </a:extLst>
          </p:cNvPr>
          <p:cNvSpPr/>
          <p:nvPr/>
        </p:nvSpPr>
        <p:spPr>
          <a:xfrm>
            <a:off x="4430179" y="2618509"/>
            <a:ext cx="741685" cy="25371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87A1-1B6A-1E40-9566-200F333024DB}"/>
              </a:ext>
            </a:extLst>
          </p:cNvPr>
          <p:cNvSpPr/>
          <p:nvPr/>
        </p:nvSpPr>
        <p:spPr>
          <a:xfrm>
            <a:off x="5171864" y="2618509"/>
            <a:ext cx="756658" cy="25371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F2620D-26F5-5545-A151-0D3B31B579CE}"/>
              </a:ext>
            </a:extLst>
          </p:cNvPr>
          <p:cNvSpPr/>
          <p:nvPr/>
        </p:nvSpPr>
        <p:spPr>
          <a:xfrm>
            <a:off x="7328272" y="2974397"/>
            <a:ext cx="200577" cy="173008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36BC5C-6CBD-B84D-B6D3-DA2235555936}"/>
              </a:ext>
            </a:extLst>
          </p:cNvPr>
          <p:cNvSpPr/>
          <p:nvPr/>
        </p:nvSpPr>
        <p:spPr>
          <a:xfrm>
            <a:off x="8155741" y="2500451"/>
            <a:ext cx="210670" cy="171973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41F24-BCB8-7141-8A07-669EC4B64234}"/>
              </a:ext>
            </a:extLst>
          </p:cNvPr>
          <p:cNvSpPr/>
          <p:nvPr/>
        </p:nvSpPr>
        <p:spPr>
          <a:xfrm>
            <a:off x="9026254" y="3429000"/>
            <a:ext cx="200577" cy="5195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B657F9-95E7-8043-B3E6-F9957AD93F5B}"/>
              </a:ext>
            </a:extLst>
          </p:cNvPr>
          <p:cNvSpPr/>
          <p:nvPr/>
        </p:nvSpPr>
        <p:spPr>
          <a:xfrm>
            <a:off x="9886674" y="3712811"/>
            <a:ext cx="184477" cy="25977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6E97EB-0033-B24F-BD80-CFD177DADCE2}"/>
              </a:ext>
            </a:extLst>
          </p:cNvPr>
          <p:cNvSpPr/>
          <p:nvPr/>
        </p:nvSpPr>
        <p:spPr>
          <a:xfrm>
            <a:off x="10727060" y="3920241"/>
            <a:ext cx="184477" cy="25977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1E1A9-5068-6D41-8E9D-DBC60B5D202C}"/>
              </a:ext>
            </a:extLst>
          </p:cNvPr>
          <p:cNvSpPr txBox="1"/>
          <p:nvPr/>
        </p:nvSpPr>
        <p:spPr>
          <a:xfrm>
            <a:off x="644236" y="1246909"/>
            <a:ext cx="511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28626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F0563F-B364-4DBC-973B-4A5D3A7AA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4"/>
          <a:stretch/>
        </p:blipFill>
        <p:spPr>
          <a:xfrm>
            <a:off x="245566" y="1733210"/>
            <a:ext cx="6137106" cy="4034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CBC0D5-1ACE-4910-B270-7182979CA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311" y="1822260"/>
            <a:ext cx="5621123" cy="4034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01B5F-0BC5-8641-888D-7F44EB8AE55C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>
            <a:lvl1pPr algn="l" defTabSz="914400" eaLnBrk="1" hangingPunct="1" latinLnBrk="0" rtl="0">
              <a:lnSpc>
                <a:spcPct val="90000"/>
              </a:lnSpc>
              <a:spcBef>
                <a:spcPct val="0"/>
              </a:spcBef>
              <a:buNone/>
              <a:defRPr b="1" baseline="0" i="0" kern="1200" sz="3600">
                <a:solidFill>
                  <a:srgbClr val="A7934B"/>
                </a:solidFill>
                <a:latin charset="0" panose="02000000000000000000" pitchFamily="2" typeface="Roboto"/>
                <a:ea charset="0" panose="02000000000000000000" pitchFamily="2" typeface="Roboto"/>
                <a:cs charset="0" panose="02000000000000000000" pitchFamily="2" typeface="Roboto"/>
              </a:defRPr>
            </a:lvl1pPr>
          </a:lstStyle>
          <a:p>
            <a:r>
              <a:rPr lang="en-IN"/>
              <a:t>Spectral Subtraction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A1EE70-487D-804E-A2E3-55DC29A8BB9F}"/>
              </a:ext>
            </a:extLst>
          </p:cNvPr>
          <p:cNvCxnSpPr/>
          <p:nvPr/>
        </p:nvCxnSpPr>
        <p:spPr>
          <a:xfrm>
            <a:off x="245566" y="3545483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BF0606-850C-C64B-866B-D76EC884BD60}"/>
              </a:ext>
            </a:extLst>
          </p:cNvPr>
          <p:cNvCxnSpPr/>
          <p:nvPr/>
        </p:nvCxnSpPr>
        <p:spPr>
          <a:xfrm>
            <a:off x="245566" y="4268821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2D402F-D61B-2C45-B9B1-2C35C0D7B4A4}"/>
              </a:ext>
            </a:extLst>
          </p:cNvPr>
          <p:cNvCxnSpPr/>
          <p:nvPr/>
        </p:nvCxnSpPr>
        <p:spPr>
          <a:xfrm>
            <a:off x="245566" y="5031190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81E1A9-5068-6D41-8E9D-DBC60B5D202C}"/>
              </a:ext>
            </a:extLst>
          </p:cNvPr>
          <p:cNvSpPr txBox="1"/>
          <p:nvPr/>
        </p:nvSpPr>
        <p:spPr>
          <a:xfrm>
            <a:off x="644236" y="1246909"/>
            <a:ext cx="5115949" cy="46166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lang="en-US" sz="2400"/>
              <a:t>EXPERIMENTAL RESULTS: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5E2AF2-B903-4327-B6D3-995AA0072B2D}"/>
              </a:ext>
            </a:extLst>
          </p:cNvPr>
          <p:cNvCxnSpPr>
            <a:cxnSpLocks/>
          </p:cNvCxnSpPr>
          <p:nvPr/>
        </p:nvCxnSpPr>
        <p:spPr>
          <a:xfrm>
            <a:off x="7461116" y="3429000"/>
            <a:ext cx="3482502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6AD6BA-14F5-4BA3-A711-D013B7C97745}"/>
              </a:ext>
            </a:extLst>
          </p:cNvPr>
          <p:cNvCxnSpPr/>
          <p:nvPr/>
        </p:nvCxnSpPr>
        <p:spPr>
          <a:xfrm>
            <a:off x="6811350" y="3429000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83CF25D-F534-4F9A-8FD8-BEF61851656C}"/>
              </a:ext>
            </a:extLst>
          </p:cNvPr>
          <p:cNvSpPr txBox="1"/>
          <p:nvPr/>
        </p:nvSpPr>
        <p:spPr>
          <a:xfrm>
            <a:off x="6289299" y="3021640"/>
            <a:ext cx="1028699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US">
                <a:solidFill>
                  <a:srgbClr val="FF0000"/>
                </a:solidFill>
                <a:latin charset="0" panose="02000503000000020004" pitchFamily="2" typeface="Helvetica Neue"/>
                <a:ea charset="0" panose="02000503000000020004" pitchFamily="2" typeface="Helvetica Neue"/>
                <a:cs charset="0" panose="02000503000000020004" pitchFamily="2" typeface="Helvetica Neue"/>
              </a:rPr>
              <a:t>0 GAIN</a:t>
            </a:r>
          </a:p>
        </p:txBody>
      </p:sp>
    </p:spTree>
    <p:extLst>
      <p:ext uri="{BB962C8B-B14F-4D97-AF65-F5344CB8AC3E}">
        <p14:creationId xmlns:p14="http://schemas.microsoft.com/office/powerpoint/2010/main" val="1142497132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9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4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6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17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9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 id="2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8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80B4B5-0B51-4D83-9B1F-CF04DFB3C475}"/>
              </a:ext>
            </a:extLst>
          </p:cNvPr>
          <p:cNvSpPr txBox="1"/>
          <p:nvPr/>
        </p:nvSpPr>
        <p:spPr>
          <a:xfrm>
            <a:off x="1190016" y="1345265"/>
            <a:ext cx="222103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400">
                <a:solidFill>
                  <a:srgbClr val="00305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Clean Female Speech</a:t>
            </a:r>
            <a:endParaRPr lang="en-US" sz="2400">
              <a:solidFill>
                <a:srgbClr val="00305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female_white_res_5">
            <a:hlinkClick r:id="" action="ppaction://media"/>
            <a:extLst>
              <a:ext uri="{FF2B5EF4-FFF2-40B4-BE49-F238E27FC236}">
                <a16:creationId xmlns:a16="http://schemas.microsoft.com/office/drawing/2014/main" id="{EDE4CC79-6A04-435B-B064-12F3A3231C4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678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30542" y="5369935"/>
            <a:ext cx="487363" cy="487363"/>
          </a:xfrm>
          <a:prstGeom prst="rect">
            <a:avLst/>
          </a:prstGeom>
        </p:spPr>
      </p:pic>
      <p:pic>
        <p:nvPicPr>
          <p:cNvPr id="7" name="female">
            <a:hlinkClick r:id="" action="ppaction://media"/>
            <a:extLst>
              <a:ext uri="{FF2B5EF4-FFF2-40B4-BE49-F238E27FC236}">
                <a16:creationId xmlns:a16="http://schemas.microsoft.com/office/drawing/2014/main" id="{54D739FD-E8C9-4C63-B9EE-C460B7B9C85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36307.812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30543" y="1480148"/>
            <a:ext cx="487363" cy="4873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5E40CB-B334-4DA2-A4CE-D0578A021606}"/>
              </a:ext>
            </a:extLst>
          </p:cNvPr>
          <p:cNvSpPr txBox="1">
            <a:spLocks/>
          </p:cNvSpPr>
          <p:nvPr/>
        </p:nvSpPr>
        <p:spPr>
          <a:xfrm>
            <a:off x="381000" y="239901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Spectral Subtraction -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30590-C98F-4176-9D31-BFD3BE771C6F}"/>
              </a:ext>
            </a:extLst>
          </p:cNvPr>
          <p:cNvSpPr txBox="1"/>
          <p:nvPr/>
        </p:nvSpPr>
        <p:spPr>
          <a:xfrm>
            <a:off x="1190016" y="3050434"/>
            <a:ext cx="222103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400">
                <a:solidFill>
                  <a:srgbClr val="00305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Noisy Female Speech – SNR 5dB</a:t>
            </a:r>
            <a:endParaRPr lang="en-US" sz="2400">
              <a:solidFill>
                <a:srgbClr val="00305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female_white_5">
            <a:hlinkClick r:id="" action="ppaction://media"/>
            <a:extLst>
              <a:ext uri="{FF2B5EF4-FFF2-40B4-BE49-F238E27FC236}">
                <a16:creationId xmlns:a16="http://schemas.microsoft.com/office/drawing/2014/main" id="{28D61998-2B87-4B61-AC7D-4CE87BBF29E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end="36504.812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30543" y="3185317"/>
            <a:ext cx="487363" cy="487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374AC7-1745-4238-91AB-8E847AD07728}"/>
              </a:ext>
            </a:extLst>
          </p:cNvPr>
          <p:cNvSpPr txBox="1"/>
          <p:nvPr/>
        </p:nvSpPr>
        <p:spPr>
          <a:xfrm>
            <a:off x="1190016" y="5072919"/>
            <a:ext cx="222103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400">
                <a:solidFill>
                  <a:srgbClr val="00305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Female Reconstructed Speech</a:t>
            </a:r>
            <a:endParaRPr lang="en-US" sz="2400">
              <a:solidFill>
                <a:srgbClr val="00305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1AFF9-F081-40F6-B4E1-3906401784E1}"/>
              </a:ext>
            </a:extLst>
          </p:cNvPr>
          <p:cNvSpPr txBox="1"/>
          <p:nvPr/>
        </p:nvSpPr>
        <p:spPr>
          <a:xfrm>
            <a:off x="7174096" y="1327353"/>
            <a:ext cx="222103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400">
                <a:solidFill>
                  <a:srgbClr val="00305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Clean Male Speech</a:t>
            </a:r>
            <a:endParaRPr lang="en-US" sz="2400">
              <a:solidFill>
                <a:srgbClr val="00305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B96FD-C464-4631-BBBD-FD913AF7EF4D}"/>
              </a:ext>
            </a:extLst>
          </p:cNvPr>
          <p:cNvSpPr txBox="1"/>
          <p:nvPr/>
        </p:nvSpPr>
        <p:spPr>
          <a:xfrm>
            <a:off x="7174096" y="3050434"/>
            <a:ext cx="222103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400">
                <a:solidFill>
                  <a:srgbClr val="00305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Noisy Male Speech – SNR 5dB</a:t>
            </a:r>
            <a:endParaRPr lang="en-US" sz="2400">
              <a:solidFill>
                <a:srgbClr val="00305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786094-BB9E-4504-BE1D-91B6BFCD1D0A}"/>
              </a:ext>
            </a:extLst>
          </p:cNvPr>
          <p:cNvSpPr txBox="1"/>
          <p:nvPr/>
        </p:nvSpPr>
        <p:spPr>
          <a:xfrm>
            <a:off x="7174096" y="5072919"/>
            <a:ext cx="222103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400">
                <a:solidFill>
                  <a:srgbClr val="00305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Male Reconstructed Speech</a:t>
            </a:r>
            <a:endParaRPr lang="en-US" sz="2400">
              <a:solidFill>
                <a:srgbClr val="00305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male_white_5">
            <a:hlinkClick r:id="" action="ppaction://media"/>
            <a:extLst>
              <a:ext uri="{FF2B5EF4-FFF2-40B4-BE49-F238E27FC236}">
                <a16:creationId xmlns:a16="http://schemas.microsoft.com/office/drawing/2014/main" id="{9258E6B0-E496-43B0-AAEC-4E1431D10D8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end="36397.812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30342" y="3184525"/>
            <a:ext cx="487363" cy="487363"/>
          </a:xfrm>
          <a:prstGeom prst="rect">
            <a:avLst/>
          </a:prstGeom>
        </p:spPr>
      </p:pic>
      <p:pic>
        <p:nvPicPr>
          <p:cNvPr id="16" name="male">
            <a:hlinkClick r:id="" action="ppaction://media"/>
            <a:extLst>
              <a:ext uri="{FF2B5EF4-FFF2-40B4-BE49-F238E27FC236}">
                <a16:creationId xmlns:a16="http://schemas.microsoft.com/office/drawing/2014/main" id="{DC7CC82C-F1AF-407E-BCF0-75E87434FE0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end="36369.812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30342" y="1480148"/>
            <a:ext cx="487363" cy="487363"/>
          </a:xfrm>
          <a:prstGeom prst="rect">
            <a:avLst/>
          </a:prstGeom>
        </p:spPr>
      </p:pic>
      <p:pic>
        <p:nvPicPr>
          <p:cNvPr id="17" name="male_white_res_5">
            <a:hlinkClick r:id="" action="ppaction://media"/>
            <a:extLst>
              <a:ext uri="{FF2B5EF4-FFF2-40B4-BE49-F238E27FC236}">
                <a16:creationId xmlns:a16="http://schemas.microsoft.com/office/drawing/2014/main" id="{6734D6A6-FB11-4E5E-A752-3BB20B48FCF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7">
                  <p14:trim end="3641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30342" y="53699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8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7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10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4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DF566C-C9EA-534D-B4AD-5E15C54304F0}"/>
              </a:ext>
            </a:extLst>
          </p:cNvPr>
          <p:cNvSpPr txBox="1">
            <a:spLocks/>
          </p:cNvSpPr>
          <p:nvPr/>
        </p:nvSpPr>
        <p:spPr>
          <a:xfrm>
            <a:off x="449893" y="1927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>
                <a:latin typeface="Roboto"/>
                <a:ea typeface="Roboto"/>
              </a:rPr>
              <a:t>Minima Controlled Recursive Averaging (MCRA)</a:t>
            </a:r>
            <a:endParaRPr lang="en-US"/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B1EDA48E-D2A8-887D-E54F-A493F9F9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62" y="819381"/>
            <a:ext cx="4058432" cy="856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0EF17-1B00-B959-AE99-37AFF72D85D6}"/>
              </a:ext>
            </a:extLst>
          </p:cNvPr>
          <p:cNvSpPr txBox="1"/>
          <p:nvPr/>
        </p:nvSpPr>
        <p:spPr>
          <a:xfrm>
            <a:off x="508536" y="1017264"/>
            <a:ext cx="129551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1. STFT</a:t>
            </a:r>
            <a:endParaRPr lang="en-US"/>
          </a:p>
        </p:txBody>
      </p:sp>
      <p:pic>
        <p:nvPicPr>
          <p:cNvPr id="4" name="Picture 5" descr="Text, letter&#10;&#10;Description automatically generated">
            <a:extLst>
              <a:ext uri="{FF2B5EF4-FFF2-40B4-BE49-F238E27FC236}">
                <a16:creationId xmlns:a16="http://schemas.microsoft.com/office/drawing/2014/main" id="{D8AC25C3-213C-580B-FA89-7AEB7157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33" y="3849734"/>
            <a:ext cx="4288076" cy="15175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E7D9A-706F-B1D3-EC42-C4C818243D4E}"/>
              </a:ext>
            </a:extLst>
          </p:cNvPr>
          <p:cNvSpPr txBox="1"/>
          <p:nvPr/>
        </p:nvSpPr>
        <p:spPr>
          <a:xfrm>
            <a:off x="508535" y="2562141"/>
            <a:ext cx="38737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2. Smooth power spectrum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9DE2F-9332-B86A-D75E-41C722F61D18}"/>
              </a:ext>
            </a:extLst>
          </p:cNvPr>
          <p:cNvSpPr txBox="1"/>
          <p:nvPr/>
        </p:nvSpPr>
        <p:spPr>
          <a:xfrm>
            <a:off x="508534" y="4284469"/>
            <a:ext cx="38007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3. Local minimum of </a:t>
            </a:r>
            <a:r>
              <a:rPr lang="en-US" sz="2400" i="1"/>
              <a:t>S</a:t>
            </a:r>
            <a:r>
              <a:rPr lang="en-US" sz="2400"/>
              <a:t>(</a:t>
            </a:r>
            <a:r>
              <a:rPr lang="en-US" sz="2400" i="1"/>
              <a:t>k</a:t>
            </a:r>
            <a:r>
              <a:rPr lang="en-US" sz="2400"/>
              <a:t>, </a:t>
            </a:r>
            <a:r>
              <a:rPr lang="en-US" sz="2400" i="1"/>
              <a:t>l</a:t>
            </a:r>
            <a:r>
              <a:rPr lang="en-US" sz="2400"/>
              <a:t>)</a:t>
            </a:r>
            <a:endParaRPr lang="en-US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FAC5407F-32A5-B50B-FAC6-9BE92E3EE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263" y="2091250"/>
            <a:ext cx="3463446" cy="786157"/>
          </a:xfrm>
          <a:prstGeom prst="rect">
            <a:avLst/>
          </a:prstGeom>
        </p:spPr>
      </p:pic>
      <p:pic>
        <p:nvPicPr>
          <p:cNvPr id="10" name="Picture 10" descr="A picture containing clock, watch, gauge&#10;&#10;Description automatically generated">
            <a:extLst>
              <a:ext uri="{FF2B5EF4-FFF2-40B4-BE49-F238E27FC236}">
                <a16:creationId xmlns:a16="http://schemas.microsoft.com/office/drawing/2014/main" id="{9A701F12-07CB-90DB-DD1A-A2B37F292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634" y="2886370"/>
            <a:ext cx="4507282" cy="479834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06CE876-33D8-485C-2066-6E3DF896F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263" y="5690222"/>
            <a:ext cx="3014597" cy="5610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7DF579-C793-A1EA-D79E-90C7AA61730D}"/>
              </a:ext>
            </a:extLst>
          </p:cNvPr>
          <p:cNvSpPr txBox="1"/>
          <p:nvPr/>
        </p:nvSpPr>
        <p:spPr>
          <a:xfrm>
            <a:off x="508533" y="5787591"/>
            <a:ext cx="38007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4. The ratio </a:t>
            </a:r>
            <a:r>
              <a:rPr lang="en-US" sz="2400" i="1"/>
              <a:t>Sr</a:t>
            </a:r>
            <a:r>
              <a:rPr lang="en-US" sz="2400"/>
              <a:t>(</a:t>
            </a:r>
            <a:r>
              <a:rPr lang="en-US" sz="2400" i="1"/>
              <a:t>k</a:t>
            </a:r>
            <a:r>
              <a:rPr lang="en-US" sz="2400"/>
              <a:t>, </a:t>
            </a:r>
            <a:r>
              <a:rPr lang="en-US" sz="2400" i="1"/>
              <a:t>l</a:t>
            </a:r>
            <a:r>
              <a:rPr lang="en-US" sz="2400"/>
              <a:t>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7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DF566C-C9EA-534D-B4AD-5E15C54304F0}"/>
              </a:ext>
            </a:extLst>
          </p:cNvPr>
          <p:cNvSpPr txBox="1">
            <a:spLocks/>
          </p:cNvSpPr>
          <p:nvPr/>
        </p:nvSpPr>
        <p:spPr>
          <a:xfrm>
            <a:off x="449893" y="1927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>
                <a:latin typeface="Roboto"/>
                <a:ea typeface="Roboto"/>
              </a:rPr>
              <a:t>Minima Controlled Recursive Averaging (MCRA)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0EF17-1B00-B959-AE99-37AFF72D85D6}"/>
              </a:ext>
            </a:extLst>
          </p:cNvPr>
          <p:cNvSpPr txBox="1"/>
          <p:nvPr/>
        </p:nvSpPr>
        <p:spPr>
          <a:xfrm>
            <a:off x="508536" y="1017264"/>
            <a:ext cx="523077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5. Speech presence probability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E7D9A-706F-B1D3-EC42-C4C818243D4E}"/>
              </a:ext>
            </a:extLst>
          </p:cNvPr>
          <p:cNvSpPr txBox="1"/>
          <p:nvPr/>
        </p:nvSpPr>
        <p:spPr>
          <a:xfrm>
            <a:off x="508535" y="2770908"/>
            <a:ext cx="38737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6. Smooth parameter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9DE2F-9332-B86A-D75E-41C722F61D18}"/>
              </a:ext>
            </a:extLst>
          </p:cNvPr>
          <p:cNvSpPr txBox="1"/>
          <p:nvPr/>
        </p:nvSpPr>
        <p:spPr>
          <a:xfrm>
            <a:off x="508534" y="4514112"/>
            <a:ext cx="44270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7. Estimated noise spectrum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DF579-C793-A1EA-D79E-90C7AA61730D}"/>
              </a:ext>
            </a:extLst>
          </p:cNvPr>
          <p:cNvSpPr txBox="1"/>
          <p:nvPr/>
        </p:nvSpPr>
        <p:spPr>
          <a:xfrm>
            <a:off x="508533" y="6038112"/>
            <a:ext cx="38007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8. The gain </a:t>
            </a:r>
            <a:r>
              <a:rPr lang="en-US" sz="2400" i="1"/>
              <a:t>G</a:t>
            </a:r>
            <a:r>
              <a:rPr lang="en-US" sz="2400"/>
              <a:t>(</a:t>
            </a:r>
            <a:r>
              <a:rPr lang="en-US" sz="2400" i="1"/>
              <a:t>k</a:t>
            </a:r>
            <a:r>
              <a:rPr lang="en-US" sz="2400"/>
              <a:t>, </a:t>
            </a:r>
            <a:r>
              <a:rPr lang="en-US" sz="2400" i="1"/>
              <a:t>l</a:t>
            </a:r>
            <a:r>
              <a:rPr lang="en-US" sz="2400"/>
              <a:t>)</a:t>
            </a:r>
            <a:endParaRPr lang="en-US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7D2E733A-0D9E-0FD0-91B4-69880FFA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757" y="965244"/>
            <a:ext cx="4246323" cy="459895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5124E4E2-62B9-7103-D451-0AA56B26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57" y="1541587"/>
            <a:ext cx="2743200" cy="93559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8ACA35F-4416-E3D8-7070-7758A9C4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26" y="2767591"/>
            <a:ext cx="3432132" cy="519062"/>
          </a:xfrm>
          <a:prstGeom prst="rect">
            <a:avLst/>
          </a:prstGeom>
        </p:spPr>
      </p:pic>
      <p:pic>
        <p:nvPicPr>
          <p:cNvPr id="15" name="Picture 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C93EE43C-2316-A549-3FED-0CA5F67D9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127" y="4466512"/>
            <a:ext cx="6313119" cy="5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0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DF566C-C9EA-534D-B4AD-5E15C54304F0}"/>
              </a:ext>
            </a:extLst>
          </p:cNvPr>
          <p:cNvSpPr txBox="1">
            <a:spLocks/>
          </p:cNvSpPr>
          <p:nvPr/>
        </p:nvSpPr>
        <p:spPr>
          <a:xfrm>
            <a:off x="449893" y="1927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>
                <a:latin typeface="Roboto"/>
                <a:ea typeface="Roboto"/>
              </a:rPr>
              <a:t>Minima Controlled Recursive Averaging (MCRA)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9BDBB-9945-BF07-F97C-EEE5AB73DC8A}"/>
              </a:ext>
            </a:extLst>
          </p:cNvPr>
          <p:cNvSpPr txBox="1"/>
          <p:nvPr/>
        </p:nvSpPr>
        <p:spPr>
          <a:xfrm>
            <a:off x="539852" y="954635"/>
            <a:ext cx="27881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Flow Diagram: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5075C-B371-0F49-F671-A84C437F64E2}"/>
              </a:ext>
            </a:extLst>
          </p:cNvPr>
          <p:cNvSpPr txBox="1"/>
          <p:nvPr/>
        </p:nvSpPr>
        <p:spPr>
          <a:xfrm>
            <a:off x="8316426" y="954634"/>
            <a:ext cx="278819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Code Source: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00554-84C4-71B9-0ACC-E8705DEEDDB3}"/>
              </a:ext>
            </a:extLst>
          </p:cNvPr>
          <p:cNvSpPr txBox="1"/>
          <p:nvPr/>
        </p:nvSpPr>
        <p:spPr>
          <a:xfrm>
            <a:off x="8315195" y="1572016"/>
            <a:ext cx="34947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https://github.com/Gauri-Prajapati/Speech_Enhancement</a:t>
            </a:r>
            <a:endParaRPr lang="en-US"/>
          </a:p>
          <a:p>
            <a:endParaRPr lang="en-US">
              <a:cs typeface="Arial"/>
            </a:endParaRPr>
          </a:p>
        </p:txBody>
      </p:sp>
      <p:pic>
        <p:nvPicPr>
          <p:cNvPr id="10" name="Picture 10" descr="Table&#10;&#10;Description automatically generated">
            <a:extLst>
              <a:ext uri="{FF2B5EF4-FFF2-40B4-BE49-F238E27FC236}">
                <a16:creationId xmlns:a16="http://schemas.microsoft.com/office/drawing/2014/main" id="{4C5A090A-DBA2-53B6-AAC3-A988D0A88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65" y="1083750"/>
            <a:ext cx="5164898" cy="52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1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DF566C-C9EA-534D-B4AD-5E15C54304F0}"/>
              </a:ext>
            </a:extLst>
          </p:cNvPr>
          <p:cNvSpPr txBox="1">
            <a:spLocks/>
          </p:cNvSpPr>
          <p:nvPr/>
        </p:nvSpPr>
        <p:spPr>
          <a:xfrm>
            <a:off x="449893" y="1927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>
                <a:latin typeface="Roboto"/>
                <a:ea typeface="Roboto"/>
              </a:rPr>
              <a:t>Minima Controlled Recursive Averaging (MCRA)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9BDBB-9945-BF07-F97C-EEE5AB73DC8A}"/>
              </a:ext>
            </a:extLst>
          </p:cNvPr>
          <p:cNvSpPr txBox="1"/>
          <p:nvPr/>
        </p:nvSpPr>
        <p:spPr>
          <a:xfrm>
            <a:off x="539852" y="954635"/>
            <a:ext cx="347712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Experimental Results:</a:t>
            </a:r>
          </a:p>
        </p:txBody>
      </p:sp>
      <p:pic>
        <p:nvPicPr>
          <p:cNvPr id="2" name="female">
            <a:hlinkClick r:id="" action="ppaction://media"/>
            <a:extLst>
              <a:ext uri="{FF2B5EF4-FFF2-40B4-BE49-F238E27FC236}">
                <a16:creationId xmlns:a16="http://schemas.microsoft.com/office/drawing/2014/main" id="{AC4CCCD6-4B13-8EBB-6265-1F28558E66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9588" y="1717327"/>
            <a:ext cx="730250" cy="730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94E054-D571-1AFB-1974-F8ADBA82C49C}"/>
              </a:ext>
            </a:extLst>
          </p:cNvPr>
          <p:cNvSpPr txBox="1"/>
          <p:nvPr/>
        </p:nvSpPr>
        <p:spPr>
          <a:xfrm>
            <a:off x="1604564" y="1841894"/>
            <a:ext cx="30804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Clean female speech</a:t>
            </a:r>
          </a:p>
        </p:txBody>
      </p:sp>
      <p:pic>
        <p:nvPicPr>
          <p:cNvPr id="4" name="male">
            <a:hlinkClick r:id="" action="ppaction://media"/>
            <a:extLst>
              <a:ext uri="{FF2B5EF4-FFF2-40B4-BE49-F238E27FC236}">
                <a16:creationId xmlns:a16="http://schemas.microsoft.com/office/drawing/2014/main" id="{CF644668-69E4-9F59-B84F-AFFF0538114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6217" y="1717327"/>
            <a:ext cx="730250" cy="730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2E809-D27F-C5EF-0770-026A65DCB794}"/>
              </a:ext>
            </a:extLst>
          </p:cNvPr>
          <p:cNvSpPr txBox="1"/>
          <p:nvPr/>
        </p:nvSpPr>
        <p:spPr>
          <a:xfrm>
            <a:off x="7001193" y="1841893"/>
            <a:ext cx="30804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Clean male speech</a:t>
            </a:r>
          </a:p>
        </p:txBody>
      </p:sp>
      <p:pic>
        <p:nvPicPr>
          <p:cNvPr id="6" name="female_white_0">
            <a:hlinkClick r:id="" action="ppaction://media"/>
            <a:extLst>
              <a:ext uri="{FF2B5EF4-FFF2-40B4-BE49-F238E27FC236}">
                <a16:creationId xmlns:a16="http://schemas.microsoft.com/office/drawing/2014/main" id="{512E760C-5A7C-A765-4939-6662B092ABB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9587" y="3429217"/>
            <a:ext cx="730250" cy="730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3CC238-60CD-4D01-27E3-5CD3030A9599}"/>
              </a:ext>
            </a:extLst>
          </p:cNvPr>
          <p:cNvSpPr txBox="1"/>
          <p:nvPr/>
        </p:nvSpPr>
        <p:spPr>
          <a:xfrm>
            <a:off x="1604563" y="3261509"/>
            <a:ext cx="321616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Noisy female speech</a:t>
            </a:r>
            <a:endParaRPr lang="en-US"/>
          </a:p>
          <a:p>
            <a:r>
              <a:rPr lang="en-US" sz="2400"/>
              <a:t>with</a:t>
            </a:r>
            <a:r>
              <a:rPr lang="en-US" sz="2400">
                <a:cs typeface="Arial"/>
              </a:rPr>
              <a:t> white noise of </a:t>
            </a:r>
            <a:endParaRPr lang="en-US">
              <a:cs typeface="Arial" panose="020B0604020202020204"/>
            </a:endParaRPr>
          </a:p>
          <a:p>
            <a:r>
              <a:rPr lang="en-US" sz="2400">
                <a:cs typeface="Arial"/>
              </a:rPr>
              <a:t>SNR = 0 dB</a:t>
            </a:r>
            <a:endParaRPr lang="en-US"/>
          </a:p>
        </p:txBody>
      </p:sp>
      <p:pic>
        <p:nvPicPr>
          <p:cNvPr id="13" name="male_white_0">
            <a:hlinkClick r:id="" action="ppaction://media"/>
            <a:extLst>
              <a:ext uri="{FF2B5EF4-FFF2-40B4-BE49-F238E27FC236}">
                <a16:creationId xmlns:a16="http://schemas.microsoft.com/office/drawing/2014/main" id="{AFF506BB-2399-529A-1A63-DFB601A499E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6217" y="3429217"/>
            <a:ext cx="730250" cy="730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5F9CA3-B4EB-6FEB-9C7D-E040EB1240C5}"/>
              </a:ext>
            </a:extLst>
          </p:cNvPr>
          <p:cNvSpPr txBox="1"/>
          <p:nvPr/>
        </p:nvSpPr>
        <p:spPr>
          <a:xfrm>
            <a:off x="7001193" y="3261509"/>
            <a:ext cx="321616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Noisy male speech</a:t>
            </a:r>
            <a:endParaRPr lang="en-US">
              <a:cs typeface="Arial" panose="020B0604020202020204"/>
            </a:endParaRPr>
          </a:p>
          <a:p>
            <a:r>
              <a:rPr lang="en-US" sz="2400"/>
              <a:t>with</a:t>
            </a:r>
            <a:r>
              <a:rPr lang="en-US" sz="2400">
                <a:cs typeface="Arial"/>
              </a:rPr>
              <a:t> white noise of </a:t>
            </a:r>
            <a:endParaRPr lang="en-US">
              <a:cs typeface="Arial" panose="020B0604020202020204"/>
            </a:endParaRPr>
          </a:p>
          <a:p>
            <a:r>
              <a:rPr lang="en-US" sz="2400">
                <a:cs typeface="Arial"/>
              </a:rPr>
              <a:t>SNR = 0 dB</a:t>
            </a:r>
            <a:endParaRPr lang="en-US"/>
          </a:p>
        </p:txBody>
      </p:sp>
      <p:pic>
        <p:nvPicPr>
          <p:cNvPr id="15" name="female_white_0">
            <a:hlinkClick r:id="" action="ppaction://media"/>
            <a:extLst>
              <a:ext uri="{FF2B5EF4-FFF2-40B4-BE49-F238E27FC236}">
                <a16:creationId xmlns:a16="http://schemas.microsoft.com/office/drawing/2014/main" id="{FE835C9C-8929-A65B-6998-85CF88B6FB9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99587" y="5141108"/>
            <a:ext cx="730250" cy="730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D59354-14FC-65E0-6E01-82752F5A1E23}"/>
              </a:ext>
            </a:extLst>
          </p:cNvPr>
          <p:cNvSpPr txBox="1"/>
          <p:nvPr/>
        </p:nvSpPr>
        <p:spPr>
          <a:xfrm>
            <a:off x="1604563" y="5265674"/>
            <a:ext cx="36023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Denoised female speech</a:t>
            </a:r>
          </a:p>
        </p:txBody>
      </p:sp>
      <p:pic>
        <p:nvPicPr>
          <p:cNvPr id="17" name="male_white_0">
            <a:hlinkClick r:id="" action="ppaction://media"/>
            <a:extLst>
              <a:ext uri="{FF2B5EF4-FFF2-40B4-BE49-F238E27FC236}">
                <a16:creationId xmlns:a16="http://schemas.microsoft.com/office/drawing/2014/main" id="{D903976C-01BD-19C3-18D8-E516DE68F803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6217" y="5141108"/>
            <a:ext cx="730250" cy="730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915620-9324-9A83-904A-555A11EB0C59}"/>
              </a:ext>
            </a:extLst>
          </p:cNvPr>
          <p:cNvSpPr txBox="1"/>
          <p:nvPr/>
        </p:nvSpPr>
        <p:spPr>
          <a:xfrm>
            <a:off x="7001193" y="5265674"/>
            <a:ext cx="360238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Denoised male speech</a:t>
            </a:r>
          </a:p>
        </p:txBody>
      </p:sp>
    </p:spTree>
    <p:extLst>
      <p:ext uri="{BB962C8B-B14F-4D97-AF65-F5344CB8AC3E}">
        <p14:creationId xmlns:p14="http://schemas.microsoft.com/office/powerpoint/2010/main" val="25949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3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029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D00E94F-399B-FA48-472D-33B455E1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370" y="1605262"/>
            <a:ext cx="5488638" cy="4218975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F45880A8-4EB0-52F6-B91B-E97FC900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66352"/>
            <a:ext cx="5567081" cy="3485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01B5F-0BC5-8641-888D-7F44EB8AE55C}"/>
              </a:ext>
            </a:extLst>
          </p:cNvPr>
          <p:cNvSpPr txBox="1">
            <a:spLocks/>
          </p:cNvSpPr>
          <p:nvPr/>
        </p:nvSpPr>
        <p:spPr>
          <a:xfrm>
            <a:off x="533400" y="185034"/>
            <a:ext cx="11430000" cy="1126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>
                <a:latin typeface="Roboto"/>
                <a:ea typeface="Roboto"/>
              </a:rPr>
              <a:t>Minima Controlled Recursive Averaging (MCRA)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A1EE70-487D-804E-A2E3-55DC29A8BB9F}"/>
              </a:ext>
            </a:extLst>
          </p:cNvPr>
          <p:cNvCxnSpPr/>
          <p:nvPr/>
        </p:nvCxnSpPr>
        <p:spPr>
          <a:xfrm>
            <a:off x="170126" y="3429000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BF0606-850C-C64B-866B-D76EC884BD60}"/>
              </a:ext>
            </a:extLst>
          </p:cNvPr>
          <p:cNvCxnSpPr/>
          <p:nvPr/>
        </p:nvCxnSpPr>
        <p:spPr>
          <a:xfrm>
            <a:off x="170126" y="4202206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2D402F-D61B-2C45-B9B1-2C35C0D7B4A4}"/>
              </a:ext>
            </a:extLst>
          </p:cNvPr>
          <p:cNvCxnSpPr/>
          <p:nvPr/>
        </p:nvCxnSpPr>
        <p:spPr>
          <a:xfrm>
            <a:off x="170126" y="4967467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CD64C8D-DB61-2F42-82A6-6AC46671F6E3}"/>
              </a:ext>
            </a:extLst>
          </p:cNvPr>
          <p:cNvSpPr/>
          <p:nvPr/>
        </p:nvSpPr>
        <p:spPr>
          <a:xfrm>
            <a:off x="2214078" y="2540069"/>
            <a:ext cx="727363" cy="25539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E9D41-EF50-A144-9BEB-B1B8E38BCB68}"/>
              </a:ext>
            </a:extLst>
          </p:cNvPr>
          <p:cNvSpPr/>
          <p:nvPr/>
        </p:nvSpPr>
        <p:spPr>
          <a:xfrm>
            <a:off x="2930236" y="2540069"/>
            <a:ext cx="738568" cy="25539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AF10AC-744C-944B-95B4-ECD69B5AF623}"/>
              </a:ext>
            </a:extLst>
          </p:cNvPr>
          <p:cNvSpPr/>
          <p:nvPr/>
        </p:nvSpPr>
        <p:spPr>
          <a:xfrm>
            <a:off x="3671252" y="2540068"/>
            <a:ext cx="738568" cy="25539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A2455-C997-5847-A660-444644718A21}"/>
              </a:ext>
            </a:extLst>
          </p:cNvPr>
          <p:cNvSpPr/>
          <p:nvPr/>
        </p:nvSpPr>
        <p:spPr>
          <a:xfrm>
            <a:off x="4409821" y="2540068"/>
            <a:ext cx="749774" cy="25539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87A1-1B6A-1E40-9566-200F333024DB}"/>
              </a:ext>
            </a:extLst>
          </p:cNvPr>
          <p:cNvSpPr/>
          <p:nvPr/>
        </p:nvSpPr>
        <p:spPr>
          <a:xfrm>
            <a:off x="5144881" y="2540070"/>
            <a:ext cx="738569" cy="255392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F2620D-26F5-5545-A151-0D3B31B579CE}"/>
              </a:ext>
            </a:extLst>
          </p:cNvPr>
          <p:cNvSpPr/>
          <p:nvPr/>
        </p:nvSpPr>
        <p:spPr>
          <a:xfrm>
            <a:off x="6868907" y="2653348"/>
            <a:ext cx="189372" cy="232399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36BC5C-6CBD-B84D-B6D3-DA2235555936}"/>
              </a:ext>
            </a:extLst>
          </p:cNvPr>
          <p:cNvSpPr/>
          <p:nvPr/>
        </p:nvSpPr>
        <p:spPr>
          <a:xfrm>
            <a:off x="7887838" y="2404986"/>
            <a:ext cx="211782" cy="125159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41F24-BCB8-7141-8A07-669EC4B64234}"/>
              </a:ext>
            </a:extLst>
          </p:cNvPr>
          <p:cNvSpPr/>
          <p:nvPr/>
        </p:nvSpPr>
        <p:spPr>
          <a:xfrm>
            <a:off x="8935316" y="2872170"/>
            <a:ext cx="200577" cy="111345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B657F9-95E7-8043-B3E6-F9957AD93F5B}"/>
              </a:ext>
            </a:extLst>
          </p:cNvPr>
          <p:cNvSpPr/>
          <p:nvPr/>
        </p:nvSpPr>
        <p:spPr>
          <a:xfrm>
            <a:off x="9962755" y="4045528"/>
            <a:ext cx="184477" cy="51750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6E97EB-0033-B24F-BD80-CFD177DADCE2}"/>
              </a:ext>
            </a:extLst>
          </p:cNvPr>
          <p:cNvSpPr/>
          <p:nvPr/>
        </p:nvSpPr>
        <p:spPr>
          <a:xfrm>
            <a:off x="10972959" y="4562017"/>
            <a:ext cx="195682" cy="4390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1E1A9-5068-6D41-8E9D-DBC60B5D202C}"/>
              </a:ext>
            </a:extLst>
          </p:cNvPr>
          <p:cNvSpPr txBox="1"/>
          <p:nvPr/>
        </p:nvSpPr>
        <p:spPr>
          <a:xfrm>
            <a:off x="644236" y="1246909"/>
            <a:ext cx="511594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205806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2D4F9989-B7F0-F022-5DF9-40662E422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4" y="1866795"/>
            <a:ext cx="5611905" cy="3617466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B12C45F-98E2-4A2D-BFFC-AF1AACA41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47" y="1654943"/>
            <a:ext cx="5197287" cy="4119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01B5F-0BC5-8641-888D-7F44EB8AE55C}"/>
              </a:ext>
            </a:extLst>
          </p:cNvPr>
          <p:cNvSpPr txBox="1">
            <a:spLocks/>
          </p:cNvSpPr>
          <p:nvPr/>
        </p:nvSpPr>
        <p:spPr>
          <a:xfrm>
            <a:off x="533400" y="185034"/>
            <a:ext cx="11430000" cy="1126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>
                <a:latin typeface="Roboto"/>
                <a:ea typeface="Roboto"/>
              </a:rPr>
              <a:t>Minima Controlled Recursive Averaging (MCRA)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A1EE70-487D-804E-A2E3-55DC29A8BB9F}"/>
              </a:ext>
            </a:extLst>
          </p:cNvPr>
          <p:cNvCxnSpPr/>
          <p:nvPr/>
        </p:nvCxnSpPr>
        <p:spPr>
          <a:xfrm>
            <a:off x="170126" y="3429000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BF0606-850C-C64B-866B-D76EC884BD60}"/>
              </a:ext>
            </a:extLst>
          </p:cNvPr>
          <p:cNvCxnSpPr/>
          <p:nvPr/>
        </p:nvCxnSpPr>
        <p:spPr>
          <a:xfrm>
            <a:off x="170126" y="4202206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2D402F-D61B-2C45-B9B1-2C35C0D7B4A4}"/>
              </a:ext>
            </a:extLst>
          </p:cNvPr>
          <p:cNvCxnSpPr/>
          <p:nvPr/>
        </p:nvCxnSpPr>
        <p:spPr>
          <a:xfrm>
            <a:off x="170126" y="4967467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81E1A9-5068-6D41-8E9D-DBC60B5D202C}"/>
              </a:ext>
            </a:extLst>
          </p:cNvPr>
          <p:cNvSpPr txBox="1"/>
          <p:nvPr/>
        </p:nvSpPr>
        <p:spPr>
          <a:xfrm>
            <a:off x="644236" y="1246909"/>
            <a:ext cx="511594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/>
              <a:t>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391203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E83BD-6673-D24B-99EB-769A51C6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Learning based Noise Suppression (NSNet2)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C0B1E-2489-C742-9664-97A74919C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2567" y="1786983"/>
            <a:ext cx="11082125" cy="4225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learning-based noise suppression has the additional benefit of reducing extremely non-stationary noise and background noises</a:t>
            </a:r>
          </a:p>
          <a:p>
            <a:pPr marL="0" indent="0">
              <a:buNone/>
            </a:pPr>
            <a:endParaRPr lang="en-IN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IN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NSNet2 was released as a baseline for the Deep Noise Suppression (DNS) Challenge hosted yearly by Microsoft and is the current STOA for noise suppression and speech enhancement.</a:t>
            </a:r>
            <a:endParaRPr lang="en-US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9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Speech Denoising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of producing noise-free speech signals from noisy recordings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Involves improving the perceived quality of the speech component and increasing its intelligibility.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Noise can be introduced at different stages:</a:t>
            </a:r>
          </a:p>
          <a:p>
            <a:pPr lvl="1">
              <a:lnSpc>
                <a:spcPct val="150000"/>
              </a:lnSpc>
            </a:pP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 additive noise at the source. </a:t>
            </a:r>
          </a:p>
          <a:p>
            <a:pPr lvl="1">
              <a:lnSpc>
                <a:spcPct val="150000"/>
              </a:lnSpc>
            </a:pP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conversion</a:t>
            </a:r>
          </a:p>
          <a:p>
            <a:pPr lvl="1">
              <a:lnSpc>
                <a:spcPct val="150000"/>
              </a:lnSpc>
            </a:pP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transmission</a:t>
            </a:r>
          </a:p>
          <a:p>
            <a:pPr lvl="1">
              <a:lnSpc>
                <a:spcPct val="150000"/>
              </a:lnSpc>
            </a:pPr>
            <a:r>
              <a:rPr lang="en-US" sz="28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Reproduction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8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D8AB20-190A-D14B-813C-2B87341BEB96}"/>
              </a:ext>
            </a:extLst>
          </p:cNvPr>
          <p:cNvSpPr txBox="1"/>
          <p:nvPr/>
        </p:nvSpPr>
        <p:spPr>
          <a:xfrm>
            <a:off x="533400" y="1461401"/>
            <a:ext cx="990253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400">
                <a:solidFill>
                  <a:srgbClr val="00305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Principle</a:t>
            </a:r>
            <a:endParaRPr lang="en-US" sz="2400">
              <a:solidFill>
                <a:srgbClr val="00305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846DF-6A38-CB46-9619-7F7E41F28745}"/>
              </a:ext>
            </a:extLst>
          </p:cNvPr>
          <p:cNvSpPr txBox="1"/>
          <p:nvPr/>
        </p:nvSpPr>
        <p:spPr>
          <a:xfrm>
            <a:off x="533400" y="2078182"/>
            <a:ext cx="108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The goal is to recover an approximation of the speech signal.</a:t>
            </a:r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66178-CA72-4E44-B7D4-01FDF7CD454A}"/>
                  </a:ext>
                </a:extLst>
              </p:cNvPr>
              <p:cNvSpPr txBox="1"/>
              <p:nvPr/>
            </p:nvSpPr>
            <p:spPr>
              <a:xfrm>
                <a:off x="1725046" y="3148445"/>
                <a:ext cx="8464816" cy="9546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0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6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6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6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60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600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6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6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60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E66178-CA72-4E44-B7D4-01FDF7CD4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46" y="3148445"/>
                <a:ext cx="8464816" cy="954685"/>
              </a:xfrm>
              <a:prstGeom prst="rect">
                <a:avLst/>
              </a:prstGeom>
              <a:blipFill>
                <a:blip r:embed="rId2"/>
                <a:stretch>
                  <a:fillRect t="-16883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A453D42-17FF-2E4A-A33C-B20F2C7791A4}"/>
              </a:ext>
            </a:extLst>
          </p:cNvPr>
          <p:cNvSpPr/>
          <p:nvPr/>
        </p:nvSpPr>
        <p:spPr>
          <a:xfrm>
            <a:off x="5205845" y="3013364"/>
            <a:ext cx="2348346" cy="147550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09975A-FCBA-BF4A-9662-BB01C243B247}"/>
              </a:ext>
            </a:extLst>
          </p:cNvPr>
          <p:cNvSpPr/>
          <p:nvPr/>
        </p:nvSpPr>
        <p:spPr>
          <a:xfrm>
            <a:off x="1918854" y="2992582"/>
            <a:ext cx="2348346" cy="147550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95583-92F6-9949-BADC-D2FA7E3D8D9A}"/>
              </a:ext>
            </a:extLst>
          </p:cNvPr>
          <p:cNvSpPr txBox="1"/>
          <p:nvPr/>
        </p:nvSpPr>
        <p:spPr>
          <a:xfrm>
            <a:off x="1371600" y="4956464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Approximate reconstructed signal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2263C1-BF90-3F4E-8186-AD200F9F386A}"/>
              </a:ext>
            </a:extLst>
          </p:cNvPr>
          <p:cNvSpPr/>
          <p:nvPr/>
        </p:nvSpPr>
        <p:spPr>
          <a:xfrm>
            <a:off x="1733705" y="4804062"/>
            <a:ext cx="2194059" cy="95468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BFA38-5696-AB4A-845E-3D97246C0CF3}"/>
              </a:ext>
            </a:extLst>
          </p:cNvPr>
          <p:cNvSpPr txBox="1"/>
          <p:nvPr/>
        </p:nvSpPr>
        <p:spPr>
          <a:xfrm>
            <a:off x="5434445" y="4804061"/>
            <a:ext cx="22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Filter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77CE36-D437-224E-97E8-7347F8865666}"/>
              </a:ext>
            </a:extLst>
          </p:cNvPr>
          <p:cNvSpPr/>
          <p:nvPr/>
        </p:nvSpPr>
        <p:spPr>
          <a:xfrm>
            <a:off x="5474432" y="4623954"/>
            <a:ext cx="2194059" cy="95468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BBCBFB-C60C-1D4F-8DC4-A2380FBE1838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Deep Learning based Noise Suppression (NSNet2)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0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DF566C-C9EA-534D-B4AD-5E15C54304F0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Deep Learning based Noise Suppression (NSNet2)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153A9-2F92-3B49-90FA-3182BFB4C0F9}"/>
              </a:ext>
            </a:extLst>
          </p:cNvPr>
          <p:cNvSpPr txBox="1"/>
          <p:nvPr/>
        </p:nvSpPr>
        <p:spPr>
          <a:xfrm>
            <a:off x="533400" y="1461401"/>
            <a:ext cx="990253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400">
                <a:solidFill>
                  <a:srgbClr val="00305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Principle</a:t>
            </a:r>
            <a:endParaRPr lang="en-US" sz="2400">
              <a:solidFill>
                <a:srgbClr val="00305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4B10D14-134D-3D45-85F7-5440D7515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04" y="1769919"/>
            <a:ext cx="5829300" cy="373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8A19E5-C7F2-9F43-B9D2-31A8E873D070}"/>
              </a:ext>
            </a:extLst>
          </p:cNvPr>
          <p:cNvSpPr/>
          <p:nvPr/>
        </p:nvSpPr>
        <p:spPr>
          <a:xfrm>
            <a:off x="3121152" y="1461401"/>
            <a:ext cx="4181856" cy="18426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FC772-5C5F-F440-BC67-34009697BCFA}"/>
              </a:ext>
            </a:extLst>
          </p:cNvPr>
          <p:cNvSpPr txBox="1"/>
          <p:nvPr/>
        </p:nvSpPr>
        <p:spPr>
          <a:xfrm>
            <a:off x="6046332" y="1517986"/>
            <a:ext cx="1316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FILTER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3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24D3-A0EC-DB4E-A0B4-E02486265AEA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Deep Learning based Noise Suppression (NSNet2)</a:t>
            </a:r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7D2E211-D7D8-1446-BFFE-FF0F5EBE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04" y="1769919"/>
            <a:ext cx="5829300" cy="3733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257D2E-F7B3-C74D-97D7-9FFC26436F8D}"/>
              </a:ext>
            </a:extLst>
          </p:cNvPr>
          <p:cNvSpPr/>
          <p:nvPr/>
        </p:nvSpPr>
        <p:spPr>
          <a:xfrm>
            <a:off x="2660073" y="1922318"/>
            <a:ext cx="1309254" cy="1278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398C48-31DD-6448-9BA9-B9B2B750E30D}"/>
              </a:ext>
            </a:extLst>
          </p:cNvPr>
          <p:cNvSpPr/>
          <p:nvPr/>
        </p:nvSpPr>
        <p:spPr>
          <a:xfrm>
            <a:off x="5237018" y="1794163"/>
            <a:ext cx="1523999" cy="1530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A13F1-485C-3A48-97E4-888450394DFF}"/>
              </a:ext>
            </a:extLst>
          </p:cNvPr>
          <p:cNvSpPr/>
          <p:nvPr/>
        </p:nvSpPr>
        <p:spPr>
          <a:xfrm>
            <a:off x="4461165" y="1818407"/>
            <a:ext cx="775853" cy="1530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EBE54D-2B89-3843-978C-05EF8126CA94}"/>
              </a:ext>
            </a:extLst>
          </p:cNvPr>
          <p:cNvSpPr/>
          <p:nvPr/>
        </p:nvSpPr>
        <p:spPr>
          <a:xfrm>
            <a:off x="4055919" y="1898073"/>
            <a:ext cx="318653" cy="15309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350092-CB2F-FB49-800A-97F3A0F6B109}"/>
              </a:ext>
            </a:extLst>
          </p:cNvPr>
          <p:cNvSpPr/>
          <p:nvPr/>
        </p:nvSpPr>
        <p:spPr>
          <a:xfrm>
            <a:off x="7116911" y="2880014"/>
            <a:ext cx="518675" cy="1097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E277DB-019B-6741-8828-CD5FD310129D}"/>
              </a:ext>
            </a:extLst>
          </p:cNvPr>
          <p:cNvSpPr/>
          <p:nvPr/>
        </p:nvSpPr>
        <p:spPr>
          <a:xfrm>
            <a:off x="2337955" y="3532910"/>
            <a:ext cx="4520045" cy="19708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A106-BD65-3C4A-92F3-55B5B005FA9B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Deep Learning based Noise Suppression (NSNet2)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5DC4A8-15F0-B145-BDA0-3BFF4A0E166F}"/>
              </a:ext>
            </a:extLst>
          </p:cNvPr>
          <p:cNvSpPr txBox="1"/>
          <p:nvPr/>
        </p:nvSpPr>
        <p:spPr>
          <a:xfrm>
            <a:off x="696190" y="1263974"/>
            <a:ext cx="982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DEMONSTRATION PAGE:</a:t>
            </a:r>
          </a:p>
        </p:txBody>
      </p:sp>
      <p:pic>
        <p:nvPicPr>
          <p:cNvPr id="6" name="female_white_5.wav" descr="female_white_5.wav">
            <a:hlinkClick r:id="" action="ppaction://media"/>
            <a:extLst>
              <a:ext uri="{FF2B5EF4-FFF2-40B4-BE49-F238E27FC236}">
                <a16:creationId xmlns:a16="http://schemas.microsoft.com/office/drawing/2014/main" id="{D6C649F7-FF22-094A-B732-AB981531F7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  <a14:imgEffect>
                      <a14:sharpenSoften amount="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3608" y="2336202"/>
            <a:ext cx="471376" cy="471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56EB4F3-710B-EC4A-AD6F-A0DB65EF73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6004" y="1769919"/>
            <a:ext cx="5829300" cy="3733800"/>
          </a:xfrm>
          <a:prstGeom prst="rect">
            <a:avLst/>
          </a:prstGeom>
        </p:spPr>
      </p:pic>
      <p:pic>
        <p:nvPicPr>
          <p:cNvPr id="8" name="female_white_5_nsnet2-20ms-baseline.wav" descr="female_white_5_nsnet2-20ms-baseline.wav">
            <a:hlinkClick r:id="" action="ppaction://media"/>
            <a:extLst>
              <a:ext uri="{FF2B5EF4-FFF2-40B4-BE49-F238E27FC236}">
                <a16:creationId xmlns:a16="http://schemas.microsoft.com/office/drawing/2014/main" id="{4B6072B8-F195-1743-958D-DE56022548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1348" y="3081770"/>
            <a:ext cx="694460" cy="6944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0616E-63FA-CB4E-8037-F8F6E3C6F396}"/>
              </a:ext>
            </a:extLst>
          </p:cNvPr>
          <p:cNvSpPr txBox="1"/>
          <p:nvPr/>
        </p:nvSpPr>
        <p:spPr>
          <a:xfrm>
            <a:off x="910228" y="1921647"/>
            <a:ext cx="1745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female_white_5.wav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C9CAB-5C46-2649-BCE9-EA727A1A4A0B}"/>
              </a:ext>
            </a:extLst>
          </p:cNvPr>
          <p:cNvSpPr txBox="1"/>
          <p:nvPr/>
        </p:nvSpPr>
        <p:spPr>
          <a:xfrm>
            <a:off x="7440637" y="2649330"/>
            <a:ext cx="1745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Filtered_fem_wav.wav</a:t>
            </a:r>
            <a:endParaRPr lang="en-US" sz="11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female.wav" descr="female.wav">
            <a:hlinkClick r:id="" action="ppaction://media"/>
            <a:extLst>
              <a:ext uri="{FF2B5EF4-FFF2-40B4-BE49-F238E27FC236}">
                <a16:creationId xmlns:a16="http://schemas.microsoft.com/office/drawing/2014/main" id="{1E2B24CC-18D3-1746-9B30-2D6343E15D4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Edges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00547" y="5949173"/>
            <a:ext cx="625855" cy="625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57B8A-1731-D143-A8AE-4CAB60DB4477}"/>
              </a:ext>
            </a:extLst>
          </p:cNvPr>
          <p:cNvSpPr txBox="1"/>
          <p:nvPr/>
        </p:nvSpPr>
        <p:spPr>
          <a:xfrm>
            <a:off x="7753565" y="5594026"/>
            <a:ext cx="1745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CLEAN.wav</a:t>
            </a:r>
            <a:endParaRPr lang="en-US" sz="11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1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3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03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9063-B071-0C49-BF69-E6DC7B3DE653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Deep Learning based Noise Suppression (NSNet2)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FBA2F2-A9C3-8946-9DE1-CB3AA154B3E0}"/>
              </a:ext>
            </a:extLst>
          </p:cNvPr>
          <p:cNvSpPr txBox="1"/>
          <p:nvPr/>
        </p:nvSpPr>
        <p:spPr>
          <a:xfrm>
            <a:off x="696190" y="1263974"/>
            <a:ext cx="982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DEMONSTRATION PAGE: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9CD9736-E7A6-F141-BBC6-402DE2C4C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6004" y="1769919"/>
            <a:ext cx="5829300" cy="3733800"/>
          </a:xfrm>
          <a:prstGeom prst="rect">
            <a:avLst/>
          </a:prstGeom>
        </p:spPr>
      </p:pic>
      <p:pic>
        <p:nvPicPr>
          <p:cNvPr id="9" name="male_white_5_nsnet2-20ms-baseline.wav" descr="male_white_5_nsnet2-20ms-baseline.wav">
            <a:hlinkClick r:id="" action="ppaction://media"/>
            <a:extLst>
              <a:ext uri="{FF2B5EF4-FFF2-40B4-BE49-F238E27FC236}">
                <a16:creationId xmlns:a16="http://schemas.microsoft.com/office/drawing/2014/main" id="{BB948F1C-2711-4243-B122-8A39DB5D4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5304" y="3157728"/>
            <a:ext cx="677672" cy="677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7D199-0532-F347-81E5-9DEA5925C28F}"/>
              </a:ext>
            </a:extLst>
          </p:cNvPr>
          <p:cNvSpPr txBox="1"/>
          <p:nvPr/>
        </p:nvSpPr>
        <p:spPr>
          <a:xfrm>
            <a:off x="7279698" y="4085935"/>
            <a:ext cx="1986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Filtered__</a:t>
            </a:r>
            <a:r>
              <a:rPr lang="en-US" sz="11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male_wav.wav</a:t>
            </a:r>
            <a:endParaRPr lang="en-US" sz="11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male.wav" descr="male.wav">
            <a:hlinkClick r:id="" action="ppaction://media"/>
            <a:extLst>
              <a:ext uri="{FF2B5EF4-FFF2-40B4-BE49-F238E27FC236}">
                <a16:creationId xmlns:a16="http://schemas.microsoft.com/office/drawing/2014/main" id="{A802E645-93E3-AA43-96BF-76A97235207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owEdges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0752" y="5866830"/>
            <a:ext cx="638048" cy="638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male_white_5.wav" descr="male_white_5.wav">
            <a:hlinkClick r:id="" action="ppaction://media"/>
            <a:extLst>
              <a:ext uri="{FF2B5EF4-FFF2-40B4-BE49-F238E27FC236}">
                <a16:creationId xmlns:a16="http://schemas.microsoft.com/office/drawing/2014/main" id="{1CCEB6AF-DC57-F241-ADBE-1818801C0F1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GlowEdges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8243" y="2278735"/>
            <a:ext cx="615522" cy="615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FE38C1-177A-DF49-AD35-3AD8F4BDF617}"/>
              </a:ext>
            </a:extLst>
          </p:cNvPr>
          <p:cNvSpPr txBox="1"/>
          <p:nvPr/>
        </p:nvSpPr>
        <p:spPr>
          <a:xfrm>
            <a:off x="910228" y="1921647"/>
            <a:ext cx="1745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male_white_5.wav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A8E55-A5BE-C047-9DE7-E4881EB6F8C1}"/>
              </a:ext>
            </a:extLst>
          </p:cNvPr>
          <p:cNvSpPr txBox="1"/>
          <p:nvPr/>
        </p:nvSpPr>
        <p:spPr>
          <a:xfrm>
            <a:off x="8256939" y="5463221"/>
            <a:ext cx="1745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CLEAN.wav</a:t>
            </a:r>
            <a:endParaRPr lang="en-US" sz="11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60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4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47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01B5F-0BC5-8641-888D-7F44EB8AE55C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 dirty="0"/>
              <a:t>Deep Learning based Noise Suppression (NSNet2)</a:t>
            </a:r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DA9F4F7-B7AE-F84B-B95F-B5906C429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982708"/>
            <a:ext cx="5552525" cy="362838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4449B5F-27C7-A94C-9682-2A1F938FE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23" y="1781463"/>
            <a:ext cx="5197186" cy="398163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A1EE70-487D-804E-A2E3-55DC29A8BB9F}"/>
              </a:ext>
            </a:extLst>
          </p:cNvPr>
          <p:cNvCxnSpPr/>
          <p:nvPr/>
        </p:nvCxnSpPr>
        <p:spPr>
          <a:xfrm>
            <a:off x="259773" y="3429000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BF0606-850C-C64B-866B-D76EC884BD60}"/>
              </a:ext>
            </a:extLst>
          </p:cNvPr>
          <p:cNvCxnSpPr/>
          <p:nvPr/>
        </p:nvCxnSpPr>
        <p:spPr>
          <a:xfrm>
            <a:off x="259773" y="4191000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2D402F-D61B-2C45-B9B1-2C35C0D7B4A4}"/>
              </a:ext>
            </a:extLst>
          </p:cNvPr>
          <p:cNvCxnSpPr/>
          <p:nvPr/>
        </p:nvCxnSpPr>
        <p:spPr>
          <a:xfrm>
            <a:off x="259773" y="4911437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CD64C8D-DB61-2F42-82A6-6AC46671F6E3}"/>
              </a:ext>
            </a:extLst>
          </p:cNvPr>
          <p:cNvSpPr/>
          <p:nvPr/>
        </p:nvSpPr>
        <p:spPr>
          <a:xfrm>
            <a:off x="2202873" y="2618509"/>
            <a:ext cx="727363" cy="244186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E9D41-EF50-A144-9BEB-B1B8E38BCB68}"/>
              </a:ext>
            </a:extLst>
          </p:cNvPr>
          <p:cNvSpPr/>
          <p:nvPr/>
        </p:nvSpPr>
        <p:spPr>
          <a:xfrm>
            <a:off x="2930236" y="2618509"/>
            <a:ext cx="727363" cy="244186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AF10AC-744C-944B-95B4-ECD69B5AF623}"/>
              </a:ext>
            </a:extLst>
          </p:cNvPr>
          <p:cNvSpPr/>
          <p:nvPr/>
        </p:nvSpPr>
        <p:spPr>
          <a:xfrm>
            <a:off x="3626428" y="2618509"/>
            <a:ext cx="727363" cy="244186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1A2455-C997-5847-A660-444644718A21}"/>
              </a:ext>
            </a:extLst>
          </p:cNvPr>
          <p:cNvSpPr/>
          <p:nvPr/>
        </p:nvSpPr>
        <p:spPr>
          <a:xfrm>
            <a:off x="4353791" y="2618509"/>
            <a:ext cx="727363" cy="244186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4787A1-1B6A-1E40-9566-200F333024DB}"/>
              </a:ext>
            </a:extLst>
          </p:cNvPr>
          <p:cNvSpPr/>
          <p:nvPr/>
        </p:nvSpPr>
        <p:spPr>
          <a:xfrm>
            <a:off x="5032822" y="2618509"/>
            <a:ext cx="727363" cy="244186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F2620D-26F5-5545-A151-0D3B31B579CE}"/>
              </a:ext>
            </a:extLst>
          </p:cNvPr>
          <p:cNvSpPr/>
          <p:nvPr/>
        </p:nvSpPr>
        <p:spPr>
          <a:xfrm>
            <a:off x="7104232" y="2317171"/>
            <a:ext cx="200577" cy="173008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36BC5C-6CBD-B84D-B6D3-DA2235555936}"/>
              </a:ext>
            </a:extLst>
          </p:cNvPr>
          <p:cNvSpPr/>
          <p:nvPr/>
        </p:nvSpPr>
        <p:spPr>
          <a:xfrm>
            <a:off x="7999896" y="3054927"/>
            <a:ext cx="200577" cy="75853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841F24-BCB8-7141-8A07-669EC4B64234}"/>
              </a:ext>
            </a:extLst>
          </p:cNvPr>
          <p:cNvSpPr/>
          <p:nvPr/>
        </p:nvSpPr>
        <p:spPr>
          <a:xfrm>
            <a:off x="8935316" y="3813464"/>
            <a:ext cx="200577" cy="5195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B657F9-95E7-8043-B3E6-F9957AD93F5B}"/>
              </a:ext>
            </a:extLst>
          </p:cNvPr>
          <p:cNvSpPr/>
          <p:nvPr/>
        </p:nvSpPr>
        <p:spPr>
          <a:xfrm>
            <a:off x="9884314" y="4426528"/>
            <a:ext cx="184477" cy="25977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6E97EB-0033-B24F-BD80-CFD177DADCE2}"/>
              </a:ext>
            </a:extLst>
          </p:cNvPr>
          <p:cNvSpPr/>
          <p:nvPr/>
        </p:nvSpPr>
        <p:spPr>
          <a:xfrm>
            <a:off x="10726429" y="4651665"/>
            <a:ext cx="184477" cy="25977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81E1A9-5068-6D41-8E9D-DBC60B5D202C}"/>
              </a:ext>
            </a:extLst>
          </p:cNvPr>
          <p:cNvSpPr txBox="1"/>
          <p:nvPr/>
        </p:nvSpPr>
        <p:spPr>
          <a:xfrm>
            <a:off x="644236" y="1246909"/>
            <a:ext cx="511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392654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AB01-2ADF-9741-BD3D-01844863257F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Deep Learning based Noise Suppression (NSNet2)</a:t>
            </a:r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15E2AAD-96D9-BE49-8074-97C833F1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8" y="2105893"/>
            <a:ext cx="5314110" cy="345959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5421F43-1275-CE47-BFBD-A673F9FA5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73" y="1510145"/>
            <a:ext cx="5438149" cy="43341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70869E-0A5D-2248-8DCE-451C9464FAFB}"/>
              </a:ext>
            </a:extLst>
          </p:cNvPr>
          <p:cNvCxnSpPr/>
          <p:nvPr/>
        </p:nvCxnSpPr>
        <p:spPr>
          <a:xfrm>
            <a:off x="356754" y="3595255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5A3E1C-444A-AB4D-BE53-647463E76E2E}"/>
              </a:ext>
            </a:extLst>
          </p:cNvPr>
          <p:cNvCxnSpPr/>
          <p:nvPr/>
        </p:nvCxnSpPr>
        <p:spPr>
          <a:xfrm>
            <a:off x="356754" y="4298373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D90C91-30F7-EC45-B9F8-93CCEF5BCCC9}"/>
              </a:ext>
            </a:extLst>
          </p:cNvPr>
          <p:cNvCxnSpPr/>
          <p:nvPr/>
        </p:nvCxnSpPr>
        <p:spPr>
          <a:xfrm>
            <a:off x="356754" y="5022273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7B4CB2-93EA-F948-956A-C9F0272BB3A1}"/>
              </a:ext>
            </a:extLst>
          </p:cNvPr>
          <p:cNvCxnSpPr/>
          <p:nvPr/>
        </p:nvCxnSpPr>
        <p:spPr>
          <a:xfrm>
            <a:off x="6431972" y="4592782"/>
            <a:ext cx="5195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7DDB02-DDD4-FE40-9FDC-291033F93169}"/>
              </a:ext>
            </a:extLst>
          </p:cNvPr>
          <p:cNvCxnSpPr>
            <a:cxnSpLocks/>
          </p:cNvCxnSpPr>
          <p:nvPr/>
        </p:nvCxnSpPr>
        <p:spPr>
          <a:xfrm>
            <a:off x="6951517" y="4592782"/>
            <a:ext cx="4062847" cy="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17C9E4-0ED6-EA49-B9C8-090B7520BC77}"/>
              </a:ext>
            </a:extLst>
          </p:cNvPr>
          <p:cNvSpPr txBox="1"/>
          <p:nvPr/>
        </p:nvSpPr>
        <p:spPr>
          <a:xfrm>
            <a:off x="6026727" y="4197927"/>
            <a:ext cx="102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 GAIN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AD002-FEBC-DB46-AFFC-64BF4050EDB6}"/>
              </a:ext>
            </a:extLst>
          </p:cNvPr>
          <p:cNvSpPr txBox="1"/>
          <p:nvPr/>
        </p:nvSpPr>
        <p:spPr>
          <a:xfrm>
            <a:off x="616526" y="1327726"/>
            <a:ext cx="5115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EXPERIMENTAL RESULTS:</a:t>
            </a:r>
          </a:p>
        </p:txBody>
      </p:sp>
    </p:spTree>
    <p:extLst>
      <p:ext uri="{BB962C8B-B14F-4D97-AF65-F5344CB8AC3E}">
        <p14:creationId xmlns:p14="http://schemas.microsoft.com/office/powerpoint/2010/main" val="386072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9F4378-AA38-9B42-890B-2848C2C12E70}"/>
              </a:ext>
            </a:extLst>
          </p:cNvPr>
          <p:cNvSpPr txBox="1">
            <a:spLocks/>
          </p:cNvSpPr>
          <p:nvPr/>
        </p:nvSpPr>
        <p:spPr>
          <a:xfrm>
            <a:off x="280416" y="377952"/>
            <a:ext cx="11414760" cy="1194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ctr"/>
            <a:r>
              <a:rPr lang="en-IN" sz="4400" dirty="0"/>
              <a:t>Comparison between the three methods:</a:t>
            </a:r>
          </a:p>
          <a:p>
            <a:pPr algn="ctr"/>
            <a:endParaRPr lang="en-IN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795FE-3476-804D-9E80-40847D6A4D1F}"/>
              </a:ext>
            </a:extLst>
          </p:cNvPr>
          <p:cNvSpPr txBox="1"/>
          <p:nvPr/>
        </p:nvSpPr>
        <p:spPr>
          <a:xfrm>
            <a:off x="928116" y="1706880"/>
            <a:ext cx="1011936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Spectral Subtraction</a:t>
            </a:r>
          </a:p>
          <a:p>
            <a:pPr algn="ctr"/>
            <a:r>
              <a:rPr lang="en-US" sz="2400" b="1" dirty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</a:t>
            </a:r>
          </a:p>
          <a:p>
            <a:pPr algn="ctr"/>
            <a:r>
              <a:rPr lang="en-US" sz="4400" b="1" dirty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MCRA</a:t>
            </a:r>
          </a:p>
          <a:p>
            <a:pPr algn="ctr"/>
            <a:r>
              <a:rPr lang="en-US" sz="2800" b="1" dirty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</a:t>
            </a:r>
            <a:r>
              <a:rPr lang="en-US" sz="4400" b="1" dirty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algn="ctr"/>
            <a:r>
              <a:rPr lang="en-US" sz="4400" b="1" dirty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NSNET2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80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37F5F5B3-2683-D642-BF0C-1874BFBC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63" y="96253"/>
            <a:ext cx="9390981" cy="3332747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0F8B1D89-4CD5-7046-BAC9-F2819772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03" y="2996405"/>
            <a:ext cx="9189541" cy="3765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734E34-D129-E64F-9CF6-BC997E210D09}"/>
              </a:ext>
            </a:extLst>
          </p:cNvPr>
          <p:cNvSpPr txBox="1"/>
          <p:nvPr/>
        </p:nvSpPr>
        <p:spPr>
          <a:xfrm rot="16200000">
            <a:off x="-21292" y="1334921"/>
            <a:ext cx="2007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NOISY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7DF3D4-FA99-214B-B6E9-3879BA92787E}"/>
              </a:ext>
            </a:extLst>
          </p:cNvPr>
          <p:cNvSpPr txBox="1"/>
          <p:nvPr/>
        </p:nvSpPr>
        <p:spPr>
          <a:xfrm rot="16200000">
            <a:off x="-381437" y="4707233"/>
            <a:ext cx="2442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USING SPECTRAL SUBTRACTION</a:t>
            </a:r>
          </a:p>
        </p:txBody>
      </p:sp>
    </p:spTree>
    <p:extLst>
      <p:ext uri="{BB962C8B-B14F-4D97-AF65-F5344CB8AC3E}">
        <p14:creationId xmlns:p14="http://schemas.microsoft.com/office/powerpoint/2010/main" val="26211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7789103E-8C60-CD4C-A817-CBDC5AA74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63" y="96253"/>
            <a:ext cx="9390981" cy="3332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636EC5-67D2-454D-95D4-9EE603971572}"/>
              </a:ext>
            </a:extLst>
          </p:cNvPr>
          <p:cNvSpPr txBox="1"/>
          <p:nvPr/>
        </p:nvSpPr>
        <p:spPr>
          <a:xfrm rot="16200000">
            <a:off x="-21292" y="1334921"/>
            <a:ext cx="2007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NOISY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D0E37-E39F-DC46-BBDD-2748B603981D}"/>
              </a:ext>
            </a:extLst>
          </p:cNvPr>
          <p:cNvSpPr txBox="1"/>
          <p:nvPr/>
        </p:nvSpPr>
        <p:spPr>
          <a:xfrm rot="16200000">
            <a:off x="-54144" y="4656692"/>
            <a:ext cx="2442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USING MCRA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52A01B6-567D-8642-AB71-54D4A0CAB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603" y="2951747"/>
            <a:ext cx="8851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72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323474"/>
            <a:ext cx="11430000" cy="44883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Useful in applications where there is a presence of background noise at the source of speech. Ex: Voice calling, video conferencing etc.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Enhancement of recorded speech affected by reverberation.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 performance of other tasks such as speech compression, speaker recognition and speaker verification.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aid hearing-impaired listeners.</a:t>
            </a:r>
            <a:endParaRPr lang="en-US" sz="3600"/>
          </a:p>
          <a:p>
            <a:pPr>
              <a:lnSpc>
                <a:spcPct val="150000"/>
              </a:lnSpc>
            </a:pPr>
            <a:endParaRPr lang="en-US" sz="3600">
              <a:solidFill>
                <a:srgbClr val="0030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12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9A1CEE3A-A4EB-C84B-9D63-A077431BF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63" y="96253"/>
            <a:ext cx="9390981" cy="33327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CF4DA-39D9-7C41-9E10-4D87AB65E11E}"/>
              </a:ext>
            </a:extLst>
          </p:cNvPr>
          <p:cNvSpPr txBox="1"/>
          <p:nvPr/>
        </p:nvSpPr>
        <p:spPr>
          <a:xfrm rot="16200000">
            <a:off x="-21292" y="1334921"/>
            <a:ext cx="2007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NOISY SIGNAL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22761-4C51-D148-B14A-72796159406B}"/>
              </a:ext>
            </a:extLst>
          </p:cNvPr>
          <p:cNvSpPr txBox="1"/>
          <p:nvPr/>
        </p:nvSpPr>
        <p:spPr>
          <a:xfrm rot="16200000">
            <a:off x="-120198" y="4463385"/>
            <a:ext cx="216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USING NSNET2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0E010B-A46E-8F4E-9F85-92DDC493D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12" y="3169920"/>
            <a:ext cx="9649134" cy="29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8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427D68-2042-634F-82A1-54DA1B35D90A}"/>
              </a:ext>
            </a:extLst>
          </p:cNvPr>
          <p:cNvSpPr txBox="1"/>
          <p:nvPr/>
        </p:nvSpPr>
        <p:spPr>
          <a:xfrm rot="16200000">
            <a:off x="-9365" y="1293465"/>
            <a:ext cx="216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USING NSNET2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F3822A2-5EBF-A34B-A918-9D5760605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33" y="0"/>
            <a:ext cx="9649134" cy="2987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A2FFEE-1DDA-3444-86D7-5E7979FC5387}"/>
              </a:ext>
            </a:extLst>
          </p:cNvPr>
          <p:cNvSpPr txBox="1"/>
          <p:nvPr/>
        </p:nvSpPr>
        <p:spPr>
          <a:xfrm rot="16200000">
            <a:off x="-3675" y="4490364"/>
            <a:ext cx="216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CLEAN AUDIO</a:t>
            </a:r>
          </a:p>
        </p:txBody>
      </p:sp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179ABF0-8B31-744E-B33D-903B0383A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79" y="3259328"/>
            <a:ext cx="9518488" cy="267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16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75E21F5-1E76-4C2B-869A-FFFB27168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513" y="1533200"/>
            <a:ext cx="5227773" cy="39398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B8F3FA-0677-443C-9DF6-21CC921DF7F6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Comparison of STOI gain from all 3 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4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85CA-4025-427A-8B99-512474551CD8}"/>
              </a:ext>
            </a:extLst>
          </p:cNvPr>
          <p:cNvSpPr txBox="1">
            <a:spLocks/>
          </p:cNvSpPr>
          <p:nvPr/>
        </p:nvSpPr>
        <p:spPr>
          <a:xfrm>
            <a:off x="533400" y="3531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/>
              <a:t>Future work and conclusion</a:t>
            </a:r>
            <a:endParaRPr lang="en-US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7EE695C-79CB-48D8-B88E-2D87D916A7F1}"/>
              </a:ext>
            </a:extLst>
          </p:cNvPr>
          <p:cNvSpPr txBox="1">
            <a:spLocks/>
          </p:cNvSpPr>
          <p:nvPr/>
        </p:nvSpPr>
        <p:spPr>
          <a:xfrm>
            <a:off x="381000" y="1215485"/>
            <a:ext cx="11430000" cy="454328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Spectral Subtraction and MCRA are computationally efficient, but the gain is low or even negative for signals with low SNR (0 dB).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 learning-based approach provides better improvement in the intelligibility of noisy signals, even for signals with low SNR.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increasing ease of availability of computing resources and noisy data, deep learning-based solutions are ideal.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future scope of study is to further improve deep learning methods, experimenting with different model architectures and training methods and also incorporating more training data.</a:t>
            </a:r>
          </a:p>
          <a:p>
            <a:pPr>
              <a:lnSpc>
                <a:spcPct val="150000"/>
              </a:lnSpc>
            </a:pPr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690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1299-DE54-A74C-83D0-B4261381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Types of Speech Enhancement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2E275-9F29-BD4E-8FBD-4D3B09DB1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0718443" cy="42256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Spectral Processing</a:t>
            </a:r>
          </a:p>
          <a:p>
            <a:pPr lvl="1">
              <a:lnSpc>
                <a:spcPct val="17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Spectral Subtraction</a:t>
            </a:r>
          </a:p>
          <a:p>
            <a:pPr lvl="1">
              <a:lnSpc>
                <a:spcPct val="17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Minimum Mean Square Estimator </a:t>
            </a:r>
          </a:p>
          <a:p>
            <a:pPr lvl="1">
              <a:lnSpc>
                <a:spcPct val="17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Wiener filtering</a:t>
            </a:r>
          </a:p>
          <a:p>
            <a:pPr>
              <a:lnSpc>
                <a:spcPct val="170000"/>
              </a:lnSpc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Temporal Processing</a:t>
            </a:r>
          </a:p>
          <a:p>
            <a:pPr lvl="1">
              <a:lnSpc>
                <a:spcPct val="17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Prediction Residual Enhancement</a:t>
            </a:r>
          </a:p>
          <a:p>
            <a:pPr lvl="1">
              <a:lnSpc>
                <a:spcPct val="17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Inverse Filtering</a:t>
            </a:r>
          </a:p>
          <a:p>
            <a:pPr lvl="1">
              <a:lnSpc>
                <a:spcPct val="17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Cepstral Filtering</a:t>
            </a:r>
          </a:p>
          <a:p>
            <a:pPr lvl="1">
              <a:lnSpc>
                <a:spcPct val="170000"/>
              </a:lnSpc>
            </a:pPr>
            <a:endParaRPr lang="en-US"/>
          </a:p>
          <a:p>
            <a:pPr>
              <a:lnSpc>
                <a:spcPct val="17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13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5937-90D2-4FD9-A196-42E66D27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STOI Evaluation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0C144-E225-4330-AA32-C911F607F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30000" cy="42256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STOI stands for Short Time Objective Intelligibility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STOI is a metric to predict intelligibility of noisy speech</a:t>
            </a: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Correlation of short-time temporal envelopes between the clean and denoised speech sample.</a:t>
            </a:r>
            <a:endParaRPr lang="en-US">
              <a:solidFill>
                <a:srgbClr val="232629"/>
              </a:solidFill>
              <a:latin typeface="-apple-system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Positively correlated to human speech intelligibility.</a:t>
            </a:r>
          </a:p>
        </p:txBody>
      </p:sp>
    </p:spTree>
    <p:extLst>
      <p:ext uri="{BB962C8B-B14F-4D97-AF65-F5344CB8AC3E}">
        <p14:creationId xmlns:p14="http://schemas.microsoft.com/office/powerpoint/2010/main" val="295271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DF566C-C9EA-534D-B4AD-5E15C54304F0}"/>
              </a:ext>
            </a:extLst>
          </p:cNvPr>
          <p:cNvSpPr txBox="1">
            <a:spLocks/>
          </p:cNvSpPr>
          <p:nvPr/>
        </p:nvSpPr>
        <p:spPr>
          <a:xfrm>
            <a:off x="533400" y="262885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 b="0">
                <a:latin typeface="Roboto"/>
                <a:ea typeface="Roboto"/>
              </a:rPr>
              <a:t>Spectral Subtraction</a:t>
            </a:r>
            <a:endParaRPr lang="en-US" b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2FEF8C-B1DD-458D-B234-87E0A2548AF4}"/>
              </a:ext>
            </a:extLst>
          </p:cNvPr>
          <p:cNvSpPr txBox="1">
            <a:spLocks/>
          </p:cNvSpPr>
          <p:nvPr/>
        </p:nvSpPr>
        <p:spPr>
          <a:xfrm>
            <a:off x="379048" y="1215483"/>
            <a:ext cx="11430000" cy="42256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Restoration of the power spectrum or magnitude spectrum of a signal observed in additive noise. 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Assumption is that noise is a stationary or slow-moving process. 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Noise spectrum does not change significantly during update periods. 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Noise is additive and locally smooth.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nonlinear rectification process distorts the distribution of restored signal.</a:t>
            </a:r>
          </a:p>
          <a:p>
            <a:pPr>
              <a:lnSpc>
                <a:spcPct val="150000"/>
              </a:lnSpc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Processing the distortion becomes more noticeable as SNR decreases. </a:t>
            </a:r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61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DF566C-C9EA-534D-B4AD-5E15C54304F0}"/>
              </a:ext>
            </a:extLst>
          </p:cNvPr>
          <p:cNvSpPr txBox="1">
            <a:spLocks/>
          </p:cNvSpPr>
          <p:nvPr/>
        </p:nvSpPr>
        <p:spPr>
          <a:xfrm>
            <a:off x="533400" y="262885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 b="0">
                <a:latin typeface="Roboto"/>
                <a:ea typeface="Roboto"/>
              </a:rPr>
              <a:t>Spectral Subtraction</a:t>
            </a:r>
            <a:endParaRPr lang="en-US" b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153A9-2F92-3B49-90FA-3182BFB4C0F9}"/>
              </a:ext>
            </a:extLst>
          </p:cNvPr>
          <p:cNvSpPr txBox="1"/>
          <p:nvPr/>
        </p:nvSpPr>
        <p:spPr>
          <a:xfrm>
            <a:off x="533400" y="1461401"/>
            <a:ext cx="990253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IN" sz="2400">
                <a:solidFill>
                  <a:srgbClr val="00305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Block Diagram</a:t>
            </a:r>
            <a:endParaRPr lang="en-US" sz="2400">
              <a:solidFill>
                <a:srgbClr val="00305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80665B9-B669-4AEA-A152-90713186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061" y="1973431"/>
            <a:ext cx="8229878" cy="40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77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DF566C-C9EA-534D-B4AD-5E15C54304F0}"/>
              </a:ext>
            </a:extLst>
          </p:cNvPr>
          <p:cNvSpPr txBox="1">
            <a:spLocks/>
          </p:cNvSpPr>
          <p:nvPr/>
        </p:nvSpPr>
        <p:spPr>
          <a:xfrm>
            <a:off x="533400" y="262885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 b="0">
                <a:latin typeface="Roboto"/>
                <a:ea typeface="Roboto"/>
              </a:rPr>
              <a:t>Spectral Subtraction</a:t>
            </a:r>
            <a:endParaRPr 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2FEF8C-B1DD-458D-B234-87E0A2548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048" y="1215483"/>
                <a:ext cx="11430000" cy="422565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 signal of the additive model: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Adding window function: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Fourier Transform: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2FEF8C-B1DD-458D-B234-87E0A2548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48" y="1215483"/>
                <a:ext cx="11430000" cy="4225652"/>
              </a:xfrm>
              <a:prstGeom prst="rect">
                <a:avLst/>
              </a:prstGeom>
              <a:blipFill>
                <a:blip r:embed="rId2"/>
                <a:stretch>
                  <a:fillRect l="-888" b="-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57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DDF566C-C9EA-534D-B4AD-5E15C54304F0}"/>
              </a:ext>
            </a:extLst>
          </p:cNvPr>
          <p:cNvSpPr txBox="1">
            <a:spLocks/>
          </p:cNvSpPr>
          <p:nvPr/>
        </p:nvSpPr>
        <p:spPr>
          <a:xfrm>
            <a:off x="533400" y="262885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IN" b="0">
                <a:latin typeface="Roboto"/>
                <a:ea typeface="Roboto"/>
              </a:rPr>
              <a:t>Spectral Subtraction</a:t>
            </a:r>
            <a:endParaRPr lang="en-US" b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2FEF8C-B1DD-458D-B234-87E0A2548A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048" y="1215483"/>
                <a:ext cx="11430000" cy="422565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Power Spectrum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Spectral Subtraction: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De-noised voice signal: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𝐼𝐹𝐹𝑇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[|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82FEF8C-B1DD-458D-B234-87E0A2548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48" y="1215483"/>
                <a:ext cx="11430000" cy="4225652"/>
              </a:xfrm>
              <a:prstGeom prst="rect">
                <a:avLst/>
              </a:prstGeom>
              <a:blipFill>
                <a:blip r:embed="rId2"/>
                <a:stretch>
                  <a:fillRect l="-888" b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2342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0</TotalTime>
  <Words>860</Words>
  <Application>Microsoft Macintosh PowerPoint</Application>
  <PresentationFormat>Widescreen</PresentationFormat>
  <Paragraphs>147</Paragraphs>
  <Slides>33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-apple-system</vt:lpstr>
      <vt:lpstr>Arial</vt:lpstr>
      <vt:lpstr>Calibri</vt:lpstr>
      <vt:lpstr>Cambria Math</vt:lpstr>
      <vt:lpstr>Consolas</vt:lpstr>
      <vt:lpstr>Helvetica Neue</vt:lpstr>
      <vt:lpstr>Roboto</vt:lpstr>
      <vt:lpstr>Custom Design</vt:lpstr>
      <vt:lpstr>1_Custom Design</vt:lpstr>
      <vt:lpstr>Comparative Study of Speech Denoising Techniques</vt:lpstr>
      <vt:lpstr>Speech Denoising</vt:lpstr>
      <vt:lpstr>Motivation</vt:lpstr>
      <vt:lpstr>Types of Speech Enhancement Algorithms</vt:lpstr>
      <vt:lpstr>STOI Evaluation Metric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Learning based Noise Suppression (NSNet2)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Study of Speech Denoising Techniques</dc:title>
  <dc:creator>Chowdhury, Prithwijit</dc:creator>
  <cp:lastModifiedBy>Chowdhury, Prithwijit</cp:lastModifiedBy>
  <cp:revision>2</cp:revision>
  <cp:lastPrinted>2022-04-17T04:25:19Z</cp:lastPrinted>
  <dcterms:created xsi:type="dcterms:W3CDTF">2022-04-17T04:15:37Z</dcterms:created>
  <dcterms:modified xsi:type="dcterms:W3CDTF">2022-04-19T02:01:40Z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15057437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S9.1.4</vt:lpwstr>
  </property>
</Properties>
</file>